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9" r:id="rId3"/>
    <p:sldId id="262" r:id="rId4"/>
    <p:sldId id="257" r:id="rId5"/>
    <p:sldId id="263" r:id="rId6"/>
    <p:sldId id="258" r:id="rId7"/>
    <p:sldId id="260" r:id="rId8"/>
    <p:sldId id="261"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8" r:id="rId22"/>
    <p:sldId id="277" r:id="rId23"/>
    <p:sldId id="279" r:id="rId24"/>
    <p:sldId id="280" r:id="rId25"/>
    <p:sldId id="281" r:id="rId26"/>
    <p:sldId id="282" r:id="rId27"/>
    <p:sldId id="285" r:id="rId28"/>
    <p:sldId id="283" r:id="rId29"/>
    <p:sldId id="286" r:id="rId30"/>
    <p:sldId id="287" r:id="rId31"/>
    <p:sldId id="284" r:id="rId3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3090" autoAdjust="0"/>
  </p:normalViewPr>
  <p:slideViewPr>
    <p:cSldViewPr snapToGrid="0">
      <p:cViewPr varScale="1">
        <p:scale>
          <a:sx n="55" d="100"/>
          <a:sy n="55" d="100"/>
        </p:scale>
        <p:origin x="10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7ACA4-2666-4723-BD04-144C860B3DA9}" type="datetimeFigureOut">
              <a:rPr lang="zh-TW" altLang="en-US" smtClean="0"/>
              <a:t>2025/6/6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43695-0FBF-4C71-A48C-0219A01A05B1}" type="slidenum">
              <a:rPr lang="zh-TW" altLang="en-US" smtClean="0"/>
              <a:t>‹#›</a:t>
            </a:fld>
            <a:endParaRPr lang="zh-TW" altLang="en-US"/>
          </a:p>
        </p:txBody>
      </p:sp>
    </p:spTree>
    <p:extLst>
      <p:ext uri="{BB962C8B-B14F-4D97-AF65-F5344CB8AC3E}">
        <p14:creationId xmlns:p14="http://schemas.microsoft.com/office/powerpoint/2010/main" val="1853376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根據上圖以及</a:t>
            </a:r>
            <a:r>
              <a:rPr lang="en-US" altLang="zh-TW" sz="1200" kern="1200" dirty="0">
                <a:solidFill>
                  <a:schemeClr val="tx1"/>
                </a:solidFill>
                <a:effectLst/>
                <a:latin typeface="+mn-lt"/>
                <a:ea typeface="+mn-ea"/>
                <a:cs typeface="+mn-cs"/>
              </a:rPr>
              <a:t>lecture 7</a:t>
            </a:r>
            <a:r>
              <a:rPr lang="zh-TW" altLang="zh-TW" sz="1200" kern="1200" dirty="0">
                <a:solidFill>
                  <a:schemeClr val="tx1"/>
                </a:solidFill>
                <a:effectLst/>
                <a:latin typeface="+mn-lt"/>
                <a:ea typeface="+mn-ea"/>
                <a:cs typeface="+mn-cs"/>
              </a:rPr>
              <a:t>的介紹，為了完成</a:t>
            </a:r>
            <a:r>
              <a:rPr lang="en-US" altLang="zh-TW" sz="1200" kern="1200" dirty="0">
                <a:solidFill>
                  <a:schemeClr val="tx1"/>
                </a:solidFill>
                <a:effectLst/>
                <a:latin typeface="+mn-lt"/>
                <a:ea typeface="+mn-ea"/>
                <a:cs typeface="+mn-cs"/>
              </a:rPr>
              <a:t>FPGA prototyping</a:t>
            </a:r>
            <a:r>
              <a:rPr lang="zh-TW" altLang="zh-TW" sz="1200" kern="1200" dirty="0">
                <a:solidFill>
                  <a:schemeClr val="tx1"/>
                </a:solidFill>
                <a:effectLst/>
                <a:latin typeface="+mn-lt"/>
                <a:ea typeface="+mn-ea"/>
                <a:cs typeface="+mn-cs"/>
              </a:rPr>
              <a:t>，需要將先前設計完成的</a:t>
            </a:r>
            <a:r>
              <a:rPr lang="en-US" altLang="zh-TW" sz="1200" kern="1200" dirty="0">
                <a:solidFill>
                  <a:schemeClr val="tx1"/>
                </a:solidFill>
                <a:effectLst/>
                <a:latin typeface="+mn-lt"/>
                <a:ea typeface="+mn-ea"/>
                <a:cs typeface="+mn-cs"/>
              </a:rPr>
              <a:t>sha2.v</a:t>
            </a:r>
            <a:r>
              <a:rPr lang="zh-TW" altLang="zh-TW" sz="1200" kern="1200" dirty="0">
                <a:solidFill>
                  <a:schemeClr val="tx1"/>
                </a:solidFill>
                <a:effectLst/>
                <a:latin typeface="+mn-lt"/>
                <a:ea typeface="+mn-ea"/>
                <a:cs typeface="+mn-cs"/>
              </a:rPr>
              <a:t>模組透過</a:t>
            </a:r>
            <a:r>
              <a:rPr lang="en-US" altLang="zh-TW" sz="1200" kern="1200" dirty="0">
                <a:solidFill>
                  <a:schemeClr val="tx1"/>
                </a:solidFill>
                <a:effectLst/>
                <a:latin typeface="+mn-lt"/>
                <a:ea typeface="+mn-ea"/>
                <a:cs typeface="+mn-cs"/>
              </a:rPr>
              <a:t>AXI</a:t>
            </a:r>
            <a:r>
              <a:rPr lang="zh-TW" altLang="zh-TW" sz="1200" kern="1200" dirty="0">
                <a:solidFill>
                  <a:schemeClr val="tx1"/>
                </a:solidFill>
                <a:effectLst/>
                <a:latin typeface="+mn-lt"/>
                <a:ea typeface="+mn-ea"/>
                <a:cs typeface="+mn-cs"/>
              </a:rPr>
              <a:t>接口封裝為</a:t>
            </a:r>
            <a:r>
              <a:rPr lang="en-US" altLang="zh-TW" sz="1200" kern="1200" dirty="0">
                <a:solidFill>
                  <a:schemeClr val="tx1"/>
                </a:solidFill>
                <a:effectLst/>
                <a:latin typeface="+mn-lt"/>
                <a:ea typeface="+mn-ea"/>
                <a:cs typeface="+mn-cs"/>
              </a:rPr>
              <a:t>IP</a:t>
            </a:r>
            <a:r>
              <a:rPr lang="zh-TW" altLang="zh-TW" sz="1200" kern="1200" dirty="0">
                <a:solidFill>
                  <a:schemeClr val="tx1"/>
                </a:solidFill>
                <a:effectLst/>
                <a:latin typeface="+mn-lt"/>
                <a:ea typeface="+mn-ea"/>
                <a:cs typeface="+mn-cs"/>
              </a:rPr>
              <a:t>，與以</a:t>
            </a:r>
            <a:r>
              <a:rPr lang="en-US" altLang="zh-TW" sz="1200" kern="1200" dirty="0" err="1">
                <a:solidFill>
                  <a:schemeClr val="tx1"/>
                </a:solidFill>
                <a:effectLst/>
                <a:latin typeface="+mn-lt"/>
                <a:ea typeface="+mn-ea"/>
                <a:cs typeface="+mn-cs"/>
              </a:rPr>
              <a:t>MicroBlaze</a:t>
            </a:r>
            <a:r>
              <a:rPr lang="zh-TW" altLang="zh-TW" sz="1200" kern="1200" dirty="0">
                <a:solidFill>
                  <a:schemeClr val="tx1"/>
                </a:solidFill>
                <a:effectLst/>
                <a:latin typeface="+mn-lt"/>
                <a:ea typeface="+mn-ea"/>
                <a:cs typeface="+mn-cs"/>
              </a:rPr>
              <a:t>為核心的</a:t>
            </a:r>
            <a:r>
              <a:rPr lang="en-US" altLang="zh-TW" sz="1200" kern="1200" dirty="0">
                <a:solidFill>
                  <a:schemeClr val="tx1"/>
                </a:solidFill>
                <a:effectLst/>
                <a:latin typeface="+mn-lt"/>
                <a:ea typeface="+mn-ea"/>
                <a:cs typeface="+mn-cs"/>
              </a:rPr>
              <a:t> CPU </a:t>
            </a:r>
            <a:r>
              <a:rPr lang="zh-TW" altLang="zh-TW" sz="1200" kern="1200" dirty="0">
                <a:solidFill>
                  <a:schemeClr val="tx1"/>
                </a:solidFill>
                <a:effectLst/>
                <a:latin typeface="+mn-lt"/>
                <a:ea typeface="+mn-ea"/>
                <a:cs typeface="+mn-cs"/>
              </a:rPr>
              <a:t>系統整合，加入至助教提供的</a:t>
            </a:r>
            <a:r>
              <a:rPr lang="en-US" altLang="zh-TW" sz="1200" kern="1200" dirty="0">
                <a:solidFill>
                  <a:schemeClr val="tx1"/>
                </a:solidFill>
                <a:effectLst/>
                <a:latin typeface="+mn-lt"/>
                <a:ea typeface="+mn-ea"/>
                <a:cs typeface="+mn-cs"/>
              </a:rPr>
              <a:t>Block Design</a:t>
            </a:r>
            <a:r>
              <a:rPr lang="zh-TW" altLang="zh-TW" sz="1200" kern="1200" dirty="0">
                <a:solidFill>
                  <a:schemeClr val="tx1"/>
                </a:solidFill>
                <a:effectLst/>
                <a:latin typeface="+mn-lt"/>
                <a:ea typeface="+mn-ea"/>
                <a:cs typeface="+mn-cs"/>
              </a:rPr>
              <a:t>中，接著進行</a:t>
            </a:r>
            <a:r>
              <a:rPr lang="en-US" altLang="zh-TW" sz="1200" kern="1200" dirty="0">
                <a:solidFill>
                  <a:schemeClr val="tx1"/>
                </a:solidFill>
                <a:effectLst/>
                <a:latin typeface="+mn-lt"/>
                <a:ea typeface="+mn-ea"/>
                <a:cs typeface="+mn-cs"/>
              </a:rPr>
              <a:t>synthesis</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implementation</a:t>
            </a:r>
            <a:r>
              <a:rPr lang="zh-TW" altLang="zh-TW" sz="1200" kern="1200" dirty="0">
                <a:solidFill>
                  <a:schemeClr val="tx1"/>
                </a:solidFill>
                <a:effectLst/>
                <a:latin typeface="+mn-lt"/>
                <a:ea typeface="+mn-ea"/>
                <a:cs typeface="+mn-cs"/>
              </a:rPr>
              <a:t>並產生</a:t>
            </a:r>
            <a:r>
              <a:rPr lang="en-US" altLang="zh-TW" sz="1200" kern="1200" dirty="0">
                <a:solidFill>
                  <a:schemeClr val="tx1"/>
                </a:solidFill>
                <a:effectLst/>
                <a:latin typeface="+mn-lt"/>
                <a:ea typeface="+mn-ea"/>
                <a:cs typeface="+mn-cs"/>
              </a:rPr>
              <a:t>bitstream</a:t>
            </a:r>
            <a:r>
              <a:rPr lang="zh-TW" altLang="zh-TW" sz="1200" kern="1200" dirty="0">
                <a:solidFill>
                  <a:schemeClr val="tx1"/>
                </a:solidFill>
                <a:effectLst/>
                <a:latin typeface="+mn-lt"/>
                <a:ea typeface="+mn-ea"/>
                <a:cs typeface="+mn-cs"/>
              </a:rPr>
              <a:t>燒入</a:t>
            </a:r>
            <a:r>
              <a:rPr lang="en-US" altLang="zh-TW" sz="1200" kern="1200" dirty="0">
                <a:solidFill>
                  <a:schemeClr val="tx1"/>
                </a:solidFill>
                <a:effectLst/>
                <a:latin typeface="+mn-lt"/>
                <a:ea typeface="+mn-ea"/>
                <a:cs typeface="+mn-cs"/>
              </a:rPr>
              <a:t>FPGA</a:t>
            </a:r>
            <a:r>
              <a:rPr lang="zh-TW" altLang="zh-TW" sz="1200" kern="1200" dirty="0">
                <a:solidFill>
                  <a:schemeClr val="tx1"/>
                </a:solidFill>
                <a:effectLst/>
                <a:latin typeface="+mn-lt"/>
                <a:ea typeface="+mn-ea"/>
                <a:cs typeface="+mn-cs"/>
              </a:rPr>
              <a:t>板中，接著在</a:t>
            </a:r>
            <a:r>
              <a:rPr lang="en-US" altLang="zh-TW" sz="1200" kern="1200" dirty="0">
                <a:solidFill>
                  <a:schemeClr val="tx1"/>
                </a:solidFill>
                <a:effectLst/>
                <a:latin typeface="+mn-lt"/>
                <a:ea typeface="+mn-ea"/>
                <a:cs typeface="+mn-cs"/>
              </a:rPr>
              <a:t>SDK</a:t>
            </a:r>
            <a:r>
              <a:rPr lang="zh-TW" altLang="zh-TW" sz="1200" kern="1200" dirty="0">
                <a:solidFill>
                  <a:schemeClr val="tx1"/>
                </a:solidFill>
                <a:effectLst/>
                <a:latin typeface="+mn-lt"/>
                <a:ea typeface="+mn-ea"/>
                <a:cs typeface="+mn-cs"/>
              </a:rPr>
              <a:t>編寫</a:t>
            </a:r>
            <a:r>
              <a:rPr lang="en-US" altLang="zh-TW" sz="1200" kern="1200" dirty="0">
                <a:solidFill>
                  <a:schemeClr val="tx1"/>
                </a:solidFill>
                <a:effectLst/>
                <a:latin typeface="+mn-lt"/>
                <a:ea typeface="+mn-ea"/>
                <a:cs typeface="+mn-cs"/>
              </a:rPr>
              <a:t>C</a:t>
            </a:r>
            <a:r>
              <a:rPr lang="zh-TW" altLang="zh-TW" sz="1200" kern="1200" dirty="0">
                <a:solidFill>
                  <a:schemeClr val="tx1"/>
                </a:solidFill>
                <a:effectLst/>
                <a:latin typeface="+mn-lt"/>
                <a:ea typeface="+mn-ea"/>
                <a:cs typeface="+mn-cs"/>
              </a:rPr>
              <a:t>語言，最終實現主機透過</a:t>
            </a:r>
            <a:r>
              <a:rPr lang="en-US" altLang="zh-TW" sz="1200" kern="1200" dirty="0">
                <a:solidFill>
                  <a:schemeClr val="tx1"/>
                </a:solidFill>
                <a:effectLst/>
                <a:latin typeface="+mn-lt"/>
                <a:ea typeface="+mn-ea"/>
                <a:cs typeface="+mn-cs"/>
              </a:rPr>
              <a:t>SDK</a:t>
            </a:r>
            <a:r>
              <a:rPr lang="zh-TW" altLang="zh-TW" sz="1200" kern="1200" dirty="0">
                <a:solidFill>
                  <a:schemeClr val="tx1"/>
                </a:solidFill>
                <a:effectLst/>
                <a:latin typeface="+mn-lt"/>
                <a:ea typeface="+mn-ea"/>
                <a:cs typeface="+mn-cs"/>
              </a:rPr>
              <a:t>軟體輸入訊息，由</a:t>
            </a:r>
            <a:r>
              <a:rPr lang="en-US" altLang="zh-TW" sz="1200" kern="1200" dirty="0">
                <a:solidFill>
                  <a:schemeClr val="tx1"/>
                </a:solidFill>
                <a:effectLst/>
                <a:latin typeface="+mn-lt"/>
                <a:ea typeface="+mn-ea"/>
                <a:cs typeface="+mn-cs"/>
              </a:rPr>
              <a:t>FPGA</a:t>
            </a:r>
            <a:r>
              <a:rPr lang="zh-TW" altLang="zh-TW" sz="1200" kern="1200" dirty="0">
                <a:solidFill>
                  <a:schemeClr val="tx1"/>
                </a:solidFill>
                <a:effectLst/>
                <a:latin typeface="+mn-lt"/>
                <a:ea typeface="+mn-ea"/>
                <a:cs typeface="+mn-cs"/>
              </a:rPr>
              <a:t>計算其</a:t>
            </a:r>
            <a:r>
              <a:rPr lang="en-US" altLang="zh-TW" sz="1200" kern="1200" dirty="0">
                <a:solidFill>
                  <a:schemeClr val="tx1"/>
                </a:solidFill>
                <a:effectLst/>
                <a:latin typeface="+mn-lt"/>
                <a:ea typeface="+mn-ea"/>
                <a:cs typeface="+mn-cs"/>
              </a:rPr>
              <a:t>SHA2-256</a:t>
            </a:r>
            <a:r>
              <a:rPr lang="zh-TW" altLang="zh-TW" sz="1200" kern="1200" dirty="0">
                <a:solidFill>
                  <a:schemeClr val="tx1"/>
                </a:solidFill>
                <a:effectLst/>
                <a:latin typeface="+mn-lt"/>
                <a:ea typeface="+mn-ea"/>
                <a:cs typeface="+mn-cs"/>
              </a:rPr>
              <a:t>雜湊值並回傳後，將結果顯示於</a:t>
            </a:r>
            <a:r>
              <a:rPr lang="en-US" altLang="zh-TW" sz="1200" kern="1200" dirty="0">
                <a:solidFill>
                  <a:schemeClr val="tx1"/>
                </a:solidFill>
                <a:effectLst/>
                <a:latin typeface="+mn-lt"/>
                <a:ea typeface="+mn-ea"/>
                <a:cs typeface="+mn-cs"/>
              </a:rPr>
              <a:t>terminal</a:t>
            </a:r>
            <a:r>
              <a:rPr lang="zh-TW" altLang="zh-TW" sz="1200" kern="1200" dirty="0">
                <a:solidFill>
                  <a:schemeClr val="tx1"/>
                </a:solidFill>
                <a:effectLst/>
                <a:latin typeface="+mn-lt"/>
                <a:ea typeface="+mn-ea"/>
                <a:cs typeface="+mn-cs"/>
              </a:rPr>
              <a:t>上。</a:t>
            </a:r>
          </a:p>
          <a:p>
            <a:endParaRPr lang="zh-TW" altLang="en-US" dirty="0"/>
          </a:p>
        </p:txBody>
      </p:sp>
      <p:sp>
        <p:nvSpPr>
          <p:cNvPr id="4" name="投影片編號版面配置區 3"/>
          <p:cNvSpPr>
            <a:spLocks noGrp="1"/>
          </p:cNvSpPr>
          <p:nvPr>
            <p:ph type="sldNum" sz="quarter" idx="5"/>
          </p:nvPr>
        </p:nvSpPr>
        <p:spPr/>
        <p:txBody>
          <a:bodyPr/>
          <a:lstStyle/>
          <a:p>
            <a:fld id="{20743695-0FBF-4C71-A48C-0219A01A05B1}" type="slidenum">
              <a:rPr lang="zh-TW" altLang="en-US" smtClean="0"/>
              <a:t>4</a:t>
            </a:fld>
            <a:endParaRPr lang="zh-TW" altLang="en-US"/>
          </a:p>
        </p:txBody>
      </p:sp>
    </p:spTree>
    <p:extLst>
      <p:ext uri="{BB962C8B-B14F-4D97-AF65-F5344CB8AC3E}">
        <p14:creationId xmlns:p14="http://schemas.microsoft.com/office/powerpoint/2010/main" val="156030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r>
              <a:rPr lang="en-US" altLang="zh-TW" sz="1200" kern="1200" dirty="0" err="1">
                <a:solidFill>
                  <a:schemeClr val="tx1"/>
                </a:solidFill>
                <a:effectLst/>
                <a:latin typeface="+mn-lt"/>
                <a:ea typeface="+mn-ea"/>
                <a:cs typeface="+mn-cs"/>
              </a:rPr>
              <a:t>start_f</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由程式寫入的</a:t>
            </a:r>
            <a:r>
              <a:rPr lang="en-US" altLang="zh-TW" sz="1200" kern="1200" dirty="0">
                <a:solidFill>
                  <a:schemeClr val="tx1"/>
                </a:solidFill>
                <a:effectLst/>
                <a:latin typeface="+mn-lt"/>
                <a:ea typeface="+mn-ea"/>
                <a:cs typeface="+mn-cs"/>
              </a:rPr>
              <a:t>1-bit</a:t>
            </a:r>
            <a:r>
              <a:rPr lang="zh-TW" altLang="zh-TW" sz="1200" kern="1200" dirty="0">
                <a:solidFill>
                  <a:schemeClr val="tx1"/>
                </a:solidFill>
                <a:effectLst/>
                <a:latin typeface="+mn-lt"/>
                <a:ea typeface="+mn-ea"/>
                <a:cs typeface="+mn-cs"/>
              </a:rPr>
              <a:t>訊號，代表這輪雜湊值運算要開始了。</a:t>
            </a:r>
          </a:p>
          <a:p>
            <a:pPr lvl="0"/>
            <a:r>
              <a:rPr lang="en-US" altLang="zh-TW" sz="1200" kern="1200" dirty="0" err="1">
                <a:solidFill>
                  <a:schemeClr val="tx1"/>
                </a:solidFill>
                <a:effectLst/>
                <a:latin typeface="+mn-lt"/>
                <a:ea typeface="+mn-ea"/>
                <a:cs typeface="+mn-cs"/>
              </a:rPr>
              <a:t>vld_f</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由程式寫入的</a:t>
            </a:r>
            <a:r>
              <a:rPr lang="en-US" altLang="zh-TW" sz="1200" kern="1200" dirty="0">
                <a:solidFill>
                  <a:schemeClr val="tx1"/>
                </a:solidFill>
                <a:effectLst/>
                <a:latin typeface="+mn-lt"/>
                <a:ea typeface="+mn-ea"/>
                <a:cs typeface="+mn-cs"/>
              </a:rPr>
              <a:t>1-bit</a:t>
            </a:r>
            <a:r>
              <a:rPr lang="zh-TW" altLang="zh-TW" sz="1200" kern="1200" dirty="0">
                <a:solidFill>
                  <a:schemeClr val="tx1"/>
                </a:solidFill>
                <a:effectLst/>
                <a:latin typeface="+mn-lt"/>
                <a:ea typeface="+mn-ea"/>
                <a:cs typeface="+mn-cs"/>
              </a:rPr>
              <a:t>訊號，代表要傳給</a:t>
            </a:r>
            <a:r>
              <a:rPr lang="en-US" altLang="zh-TW" sz="1200" kern="1200" dirty="0">
                <a:solidFill>
                  <a:schemeClr val="tx1"/>
                </a:solidFill>
                <a:effectLst/>
                <a:latin typeface="+mn-lt"/>
                <a:ea typeface="+mn-ea"/>
                <a:cs typeface="+mn-cs"/>
              </a:rPr>
              <a:t>sha2</a:t>
            </a:r>
            <a:r>
              <a:rPr lang="zh-TW" altLang="zh-TW" sz="1200" kern="1200" dirty="0">
                <a:solidFill>
                  <a:schemeClr val="tx1"/>
                </a:solidFill>
                <a:effectLst/>
                <a:latin typeface="+mn-lt"/>
                <a:ea typeface="+mn-ea"/>
                <a:cs typeface="+mn-cs"/>
              </a:rPr>
              <a:t>的資料都已寫入</a:t>
            </a:r>
            <a:r>
              <a:rPr lang="en-US" altLang="zh-TW" sz="1200" kern="1200" dirty="0" err="1">
                <a:solidFill>
                  <a:schemeClr val="tx1"/>
                </a:solidFill>
                <a:effectLst/>
                <a:latin typeface="+mn-lt"/>
                <a:ea typeface="+mn-ea"/>
                <a:cs typeface="+mn-cs"/>
              </a:rPr>
              <a:t>slv_reg</a:t>
            </a:r>
            <a:r>
              <a:rPr lang="zh-TW" altLang="zh-TW" sz="1200" kern="1200" dirty="0">
                <a:solidFill>
                  <a:schemeClr val="tx1"/>
                </a:solidFill>
                <a:effectLst/>
                <a:latin typeface="+mn-lt"/>
                <a:ea typeface="+mn-ea"/>
                <a:cs typeface="+mn-cs"/>
              </a:rPr>
              <a:t>。</a:t>
            </a:r>
          </a:p>
          <a:p>
            <a:pPr lvl="0"/>
            <a:r>
              <a:rPr lang="en-US" altLang="zh-TW" sz="1200" kern="1200" dirty="0" err="1">
                <a:solidFill>
                  <a:schemeClr val="tx1"/>
                </a:solidFill>
                <a:effectLst/>
                <a:latin typeface="+mn-lt"/>
                <a:ea typeface="+mn-ea"/>
                <a:cs typeface="+mn-cs"/>
              </a:rPr>
              <a:t>byte_len</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由程式寫入</a:t>
            </a:r>
            <a:r>
              <a:rPr lang="en-US" altLang="zh-TW" sz="1200" kern="1200" dirty="0">
                <a:solidFill>
                  <a:schemeClr val="tx1"/>
                </a:solidFill>
                <a:effectLst/>
                <a:latin typeface="+mn-lt"/>
                <a:ea typeface="+mn-ea"/>
                <a:cs typeface="+mn-cs"/>
              </a:rPr>
              <a:t>6-bit</a:t>
            </a:r>
            <a:r>
              <a:rPr lang="zh-TW" altLang="zh-TW" sz="1200" kern="1200" dirty="0">
                <a:solidFill>
                  <a:schemeClr val="tx1"/>
                </a:solidFill>
                <a:effectLst/>
                <a:latin typeface="+mn-lt"/>
                <a:ea typeface="+mn-ea"/>
                <a:cs typeface="+mn-cs"/>
              </a:rPr>
              <a:t>寬度的資料，表示這次的</a:t>
            </a:r>
            <a:r>
              <a:rPr lang="en-US" altLang="zh-TW" sz="1200" kern="1200" dirty="0">
                <a:solidFill>
                  <a:schemeClr val="tx1"/>
                </a:solidFill>
                <a:effectLst/>
                <a:latin typeface="+mn-lt"/>
                <a:ea typeface="+mn-ea"/>
                <a:cs typeface="+mn-cs"/>
              </a:rPr>
              <a:t>message</a:t>
            </a:r>
            <a:r>
              <a:rPr lang="zh-TW" altLang="zh-TW" sz="1200" kern="1200" dirty="0">
                <a:solidFill>
                  <a:schemeClr val="tx1"/>
                </a:solidFill>
                <a:effectLst/>
                <a:latin typeface="+mn-lt"/>
                <a:ea typeface="+mn-ea"/>
                <a:cs typeface="+mn-cs"/>
              </a:rPr>
              <a:t>有幾個</a:t>
            </a:r>
            <a:r>
              <a:rPr lang="en-US" altLang="zh-TW" sz="1200" kern="1200" dirty="0">
                <a:solidFill>
                  <a:schemeClr val="tx1"/>
                </a:solidFill>
                <a:effectLst/>
                <a:latin typeface="+mn-lt"/>
                <a:ea typeface="+mn-ea"/>
                <a:cs typeface="+mn-cs"/>
              </a:rPr>
              <a:t>byte</a:t>
            </a:r>
            <a:r>
              <a:rPr lang="zh-TW" altLang="zh-TW" sz="1200" kern="1200" dirty="0">
                <a:solidFill>
                  <a:schemeClr val="tx1"/>
                </a:solidFill>
                <a:effectLst/>
                <a:latin typeface="+mn-lt"/>
                <a:ea typeface="+mn-ea"/>
                <a:cs typeface="+mn-cs"/>
              </a:rPr>
              <a:t>。</a:t>
            </a:r>
          </a:p>
          <a:p>
            <a:pPr lvl="0"/>
            <a:r>
              <a:rPr lang="en-US" altLang="zh-TW" sz="1200" kern="1200" dirty="0" err="1">
                <a:solidFill>
                  <a:schemeClr val="tx1"/>
                </a:solidFill>
                <a:effectLst/>
                <a:latin typeface="+mn-lt"/>
                <a:ea typeface="+mn-ea"/>
                <a:cs typeface="+mn-cs"/>
              </a:rPr>
              <a:t>last_word</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由程式寫入</a:t>
            </a:r>
            <a:r>
              <a:rPr lang="en-US" altLang="zh-TW" sz="1200" kern="1200" dirty="0">
                <a:solidFill>
                  <a:schemeClr val="tx1"/>
                </a:solidFill>
                <a:effectLst/>
                <a:latin typeface="+mn-lt"/>
                <a:ea typeface="+mn-ea"/>
                <a:cs typeface="+mn-cs"/>
              </a:rPr>
              <a:t>8-bit</a:t>
            </a:r>
            <a:r>
              <a:rPr lang="zh-TW" altLang="zh-TW" sz="1200" kern="1200" dirty="0">
                <a:solidFill>
                  <a:schemeClr val="tx1"/>
                </a:solidFill>
                <a:effectLst/>
                <a:latin typeface="+mn-lt"/>
                <a:ea typeface="+mn-ea"/>
                <a:cs typeface="+mn-cs"/>
              </a:rPr>
              <a:t>寬度的資料，表示每個</a:t>
            </a:r>
            <a:r>
              <a:rPr lang="en-US" altLang="zh-TW" sz="1200" kern="1200" dirty="0">
                <a:solidFill>
                  <a:schemeClr val="tx1"/>
                </a:solidFill>
                <a:effectLst/>
                <a:latin typeface="+mn-lt"/>
                <a:ea typeface="+mn-ea"/>
                <a:cs typeface="+mn-cs"/>
              </a:rPr>
              <a:t>word</a:t>
            </a:r>
            <a:r>
              <a:rPr lang="zh-TW" altLang="zh-TW" sz="1200" kern="1200" dirty="0">
                <a:solidFill>
                  <a:schemeClr val="tx1"/>
                </a:solidFill>
                <a:effectLst/>
                <a:latin typeface="+mn-lt"/>
                <a:ea typeface="+mn-ea"/>
                <a:cs typeface="+mn-cs"/>
              </a:rPr>
              <a:t>是否為</a:t>
            </a:r>
            <a:r>
              <a:rPr lang="en-US" altLang="zh-TW" sz="1200" kern="1200" dirty="0">
                <a:solidFill>
                  <a:schemeClr val="tx1"/>
                </a:solidFill>
                <a:effectLst/>
                <a:latin typeface="+mn-lt"/>
                <a:ea typeface="+mn-ea"/>
                <a:cs typeface="+mn-cs"/>
              </a:rPr>
              <a:t>last word</a:t>
            </a:r>
            <a:r>
              <a:rPr lang="zh-TW" altLang="zh-TW" sz="1200" kern="1200" dirty="0">
                <a:solidFill>
                  <a:schemeClr val="tx1"/>
                </a:solidFill>
                <a:effectLst/>
                <a:latin typeface="+mn-lt"/>
                <a:ea typeface="+mn-ea"/>
                <a:cs typeface="+mn-cs"/>
              </a:rPr>
              <a:t>，與</a:t>
            </a:r>
            <a:r>
              <a:rPr lang="en-US" altLang="zh-TW" sz="1200" kern="1200" dirty="0" err="1">
                <a:solidFill>
                  <a:schemeClr val="tx1"/>
                </a:solidFill>
                <a:effectLst/>
                <a:latin typeface="+mn-lt"/>
                <a:ea typeface="+mn-ea"/>
                <a:cs typeface="+mn-cs"/>
              </a:rPr>
              <a:t>start_f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vld_f</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byte_len</a:t>
            </a:r>
            <a:r>
              <a:rPr lang="zh-TW" altLang="zh-TW" sz="1200" kern="1200" dirty="0">
                <a:solidFill>
                  <a:schemeClr val="tx1"/>
                </a:solidFill>
                <a:effectLst/>
                <a:latin typeface="+mn-lt"/>
                <a:ea typeface="+mn-ea"/>
                <a:cs typeface="+mn-cs"/>
              </a:rPr>
              <a:t>，一起組成</a:t>
            </a:r>
            <a:r>
              <a:rPr lang="en-US" altLang="zh-TW" sz="1200" kern="1200" dirty="0">
                <a:solidFill>
                  <a:schemeClr val="tx1"/>
                </a:solidFill>
                <a:effectLst/>
                <a:latin typeface="+mn-lt"/>
                <a:ea typeface="+mn-ea"/>
                <a:cs typeface="+mn-cs"/>
              </a:rPr>
              <a:t>slv_reg0</a:t>
            </a:r>
            <a:r>
              <a:rPr lang="zh-TW" altLang="zh-TW" sz="1200" kern="1200" dirty="0">
                <a:solidFill>
                  <a:schemeClr val="tx1"/>
                </a:solidFill>
                <a:effectLst/>
                <a:latin typeface="+mn-lt"/>
                <a:ea typeface="+mn-ea"/>
                <a:cs typeface="+mn-cs"/>
              </a:rPr>
              <a:t>的前</a:t>
            </a:r>
            <a:r>
              <a:rPr lang="en-US" altLang="zh-TW" sz="1200" kern="1200" dirty="0">
                <a:solidFill>
                  <a:schemeClr val="tx1"/>
                </a:solidFill>
                <a:effectLst/>
                <a:latin typeface="+mn-lt"/>
                <a:ea typeface="+mn-ea"/>
                <a:cs typeface="+mn-cs"/>
              </a:rPr>
              <a:t>16 bit</a:t>
            </a:r>
            <a:r>
              <a:rPr lang="zh-TW" altLang="zh-TW" sz="1200" kern="1200" dirty="0">
                <a:solidFill>
                  <a:schemeClr val="tx1"/>
                </a:solidFill>
                <a:effectLst/>
                <a:latin typeface="+mn-lt"/>
                <a:ea typeface="+mn-ea"/>
                <a:cs typeface="+mn-cs"/>
              </a:rPr>
              <a:t>訊號</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參考</a:t>
            </a:r>
            <a:r>
              <a:rPr lang="en-US" altLang="zh-TW" sz="1200" kern="1200" dirty="0">
                <a:solidFill>
                  <a:schemeClr val="tx1"/>
                </a:solidFill>
                <a:effectLst/>
                <a:latin typeface="+mn-lt"/>
                <a:ea typeface="+mn-ea"/>
                <a:cs typeface="+mn-cs"/>
              </a:rPr>
              <a:t>Figure 2.)</a:t>
            </a:r>
            <a:r>
              <a:rPr lang="zh-TW" altLang="zh-TW" sz="1200" kern="1200" dirty="0">
                <a:solidFill>
                  <a:schemeClr val="tx1"/>
                </a:solidFill>
                <a:effectLst/>
                <a:latin typeface="+mn-lt"/>
                <a:ea typeface="+mn-ea"/>
                <a:cs typeface="+mn-cs"/>
              </a:rPr>
              <a:t>。</a:t>
            </a:r>
          </a:p>
          <a:p>
            <a:pPr lvl="0"/>
            <a:r>
              <a:rPr lang="en-US" altLang="zh-TW" sz="1200" kern="1200" dirty="0" err="1">
                <a:solidFill>
                  <a:schemeClr val="tx1"/>
                </a:solidFill>
                <a:effectLst/>
                <a:latin typeface="+mn-lt"/>
                <a:ea typeface="+mn-ea"/>
                <a:cs typeface="+mn-cs"/>
              </a:rPr>
              <a:t>byte_en</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由程式寫入</a:t>
            </a:r>
            <a:r>
              <a:rPr lang="en-US" altLang="zh-TW" sz="1200" kern="1200" dirty="0">
                <a:solidFill>
                  <a:schemeClr val="tx1"/>
                </a:solidFill>
                <a:effectLst/>
                <a:latin typeface="+mn-lt"/>
                <a:ea typeface="+mn-ea"/>
                <a:cs typeface="+mn-cs"/>
              </a:rPr>
              <a:t>32-bit</a:t>
            </a:r>
            <a:r>
              <a:rPr lang="zh-TW" altLang="zh-TW" sz="1200" kern="1200" dirty="0">
                <a:solidFill>
                  <a:schemeClr val="tx1"/>
                </a:solidFill>
                <a:effectLst/>
                <a:latin typeface="+mn-lt"/>
                <a:ea typeface="+mn-ea"/>
                <a:cs typeface="+mn-cs"/>
              </a:rPr>
              <a:t>寬度的資料，分別表示每個</a:t>
            </a:r>
            <a:r>
              <a:rPr lang="en-US" altLang="zh-TW" sz="1200" kern="1200" dirty="0">
                <a:solidFill>
                  <a:schemeClr val="tx1"/>
                </a:solidFill>
                <a:effectLst/>
                <a:latin typeface="+mn-lt"/>
                <a:ea typeface="+mn-ea"/>
                <a:cs typeface="+mn-cs"/>
              </a:rPr>
              <a:t>byte</a:t>
            </a:r>
            <a:r>
              <a:rPr lang="zh-TW" altLang="zh-TW" sz="1200" kern="1200" dirty="0">
                <a:solidFill>
                  <a:schemeClr val="tx1"/>
                </a:solidFill>
                <a:effectLst/>
                <a:latin typeface="+mn-lt"/>
                <a:ea typeface="+mn-ea"/>
                <a:cs typeface="+mn-cs"/>
              </a:rPr>
              <a:t>是否為有效。</a:t>
            </a:r>
          </a:p>
          <a:p>
            <a:pPr lvl="0"/>
            <a:r>
              <a:rPr lang="en-US" altLang="zh-TW" sz="1200" kern="1200" dirty="0">
                <a:solidFill>
                  <a:schemeClr val="tx1"/>
                </a:solidFill>
                <a:effectLst/>
                <a:latin typeface="+mn-lt"/>
                <a:ea typeface="+mn-ea"/>
                <a:cs typeface="+mn-cs"/>
              </a:rPr>
              <a:t>data 0 ~ 7: </a:t>
            </a:r>
            <a:r>
              <a:rPr lang="zh-TW" altLang="zh-TW" sz="1200" kern="1200" dirty="0">
                <a:solidFill>
                  <a:schemeClr val="tx1"/>
                </a:solidFill>
                <a:effectLst/>
                <a:latin typeface="+mn-lt"/>
                <a:ea typeface="+mn-ea"/>
                <a:cs typeface="+mn-cs"/>
              </a:rPr>
              <a:t>由程式寫入的</a:t>
            </a:r>
            <a:r>
              <a:rPr lang="en-US" altLang="zh-TW" sz="1200" kern="1200" dirty="0">
                <a:solidFill>
                  <a:schemeClr val="tx1"/>
                </a:solidFill>
                <a:effectLst/>
                <a:latin typeface="+mn-lt"/>
                <a:ea typeface="+mn-ea"/>
                <a:cs typeface="+mn-cs"/>
              </a:rPr>
              <a:t>8</a:t>
            </a:r>
            <a:r>
              <a:rPr lang="zh-TW" altLang="zh-TW" sz="1200" kern="1200" dirty="0">
                <a:solidFill>
                  <a:schemeClr val="tx1"/>
                </a:solidFill>
                <a:effectLst/>
                <a:latin typeface="+mn-lt"/>
                <a:ea typeface="+mn-ea"/>
                <a:cs typeface="+mn-cs"/>
              </a:rPr>
              <a:t>個</a:t>
            </a:r>
            <a:r>
              <a:rPr lang="en-US" altLang="zh-TW" sz="1200" kern="1200" dirty="0">
                <a:solidFill>
                  <a:schemeClr val="tx1"/>
                </a:solidFill>
                <a:effectLst/>
                <a:latin typeface="+mn-lt"/>
                <a:ea typeface="+mn-ea"/>
                <a:cs typeface="+mn-cs"/>
              </a:rPr>
              <a:t>32-bit</a:t>
            </a:r>
            <a:r>
              <a:rPr lang="zh-TW" altLang="zh-TW" sz="1200" kern="1200" dirty="0">
                <a:solidFill>
                  <a:schemeClr val="tx1"/>
                </a:solidFill>
                <a:effectLst/>
                <a:latin typeface="+mn-lt"/>
                <a:ea typeface="+mn-ea"/>
                <a:cs typeface="+mn-cs"/>
              </a:rPr>
              <a:t>寬度的資料，分別就是</a:t>
            </a:r>
            <a:r>
              <a:rPr lang="en-US" altLang="zh-TW" sz="1200" kern="1200" dirty="0">
                <a:solidFill>
                  <a:schemeClr val="tx1"/>
                </a:solidFill>
                <a:effectLst/>
                <a:latin typeface="+mn-lt"/>
                <a:ea typeface="+mn-ea"/>
                <a:cs typeface="+mn-cs"/>
              </a:rPr>
              <a:t>message</a:t>
            </a:r>
            <a:r>
              <a:rPr lang="zh-TW" altLang="zh-TW" sz="1200" kern="1200" dirty="0">
                <a:solidFill>
                  <a:schemeClr val="tx1"/>
                </a:solidFill>
                <a:effectLst/>
                <a:latin typeface="+mn-lt"/>
                <a:ea typeface="+mn-ea"/>
                <a:cs typeface="+mn-cs"/>
              </a:rPr>
              <a:t>的</a:t>
            </a:r>
            <a:r>
              <a:rPr lang="en-US" altLang="zh-TW" sz="1200" kern="1200" dirty="0">
                <a:solidFill>
                  <a:schemeClr val="tx1"/>
                </a:solidFill>
                <a:effectLst/>
                <a:latin typeface="+mn-lt"/>
                <a:ea typeface="+mn-ea"/>
                <a:cs typeface="+mn-cs"/>
              </a:rPr>
              <a:t>8</a:t>
            </a:r>
            <a:r>
              <a:rPr lang="zh-TW" altLang="zh-TW" sz="1200" kern="1200" dirty="0">
                <a:solidFill>
                  <a:schemeClr val="tx1"/>
                </a:solidFill>
                <a:effectLst/>
                <a:latin typeface="+mn-lt"/>
                <a:ea typeface="+mn-ea"/>
                <a:cs typeface="+mn-cs"/>
              </a:rPr>
              <a:t>個</a:t>
            </a:r>
            <a:r>
              <a:rPr lang="en-US" altLang="zh-TW" sz="1200" kern="1200" dirty="0">
                <a:solidFill>
                  <a:schemeClr val="tx1"/>
                </a:solidFill>
                <a:effectLst/>
                <a:latin typeface="+mn-lt"/>
                <a:ea typeface="+mn-ea"/>
                <a:cs typeface="+mn-cs"/>
              </a:rPr>
              <a:t>word</a:t>
            </a:r>
            <a:r>
              <a:rPr lang="zh-TW" altLang="zh-TW" sz="1200" kern="1200" dirty="0">
                <a:solidFill>
                  <a:schemeClr val="tx1"/>
                </a:solidFill>
                <a:effectLst/>
                <a:latin typeface="+mn-lt"/>
                <a:ea typeface="+mn-ea"/>
                <a:cs typeface="+mn-cs"/>
              </a:rPr>
              <a:t>。</a:t>
            </a:r>
          </a:p>
          <a:p>
            <a:pPr lvl="0"/>
            <a:r>
              <a:rPr lang="en-US" altLang="zh-TW" sz="1200" kern="1200" dirty="0">
                <a:solidFill>
                  <a:schemeClr val="tx1"/>
                </a:solidFill>
                <a:effectLst/>
                <a:latin typeface="+mn-lt"/>
                <a:ea typeface="+mn-ea"/>
                <a:cs typeface="+mn-cs"/>
              </a:rPr>
              <a:t>return: </a:t>
            </a:r>
            <a:r>
              <a:rPr lang="zh-TW" altLang="zh-TW" sz="1200" kern="1200" dirty="0">
                <a:solidFill>
                  <a:schemeClr val="tx1"/>
                </a:solidFill>
                <a:effectLst/>
                <a:latin typeface="+mn-lt"/>
                <a:ea typeface="+mn-ea"/>
                <a:cs typeface="+mn-cs"/>
              </a:rPr>
              <a:t>由</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給到</a:t>
            </a:r>
            <a:r>
              <a:rPr lang="en-US" altLang="zh-TW" sz="1200" kern="1200" dirty="0">
                <a:solidFill>
                  <a:schemeClr val="tx1"/>
                </a:solidFill>
                <a:effectLst/>
                <a:latin typeface="+mn-lt"/>
                <a:ea typeface="+mn-ea"/>
                <a:cs typeface="+mn-cs"/>
              </a:rPr>
              <a:t>AXI</a:t>
            </a:r>
            <a:r>
              <a:rPr lang="zh-TW" altLang="zh-TW" sz="1200" kern="1200" dirty="0">
                <a:solidFill>
                  <a:schemeClr val="tx1"/>
                </a:solidFill>
                <a:effectLst/>
                <a:latin typeface="+mn-lt"/>
                <a:ea typeface="+mn-ea"/>
                <a:cs typeface="+mn-cs"/>
              </a:rPr>
              <a:t>的</a:t>
            </a:r>
            <a:r>
              <a:rPr lang="en-US" altLang="zh-TW" sz="1200" kern="1200" dirty="0">
                <a:solidFill>
                  <a:schemeClr val="tx1"/>
                </a:solidFill>
                <a:effectLst/>
                <a:latin typeface="+mn-lt"/>
                <a:ea typeface="+mn-ea"/>
                <a:cs typeface="+mn-cs"/>
              </a:rPr>
              <a:t>32-bit</a:t>
            </a:r>
            <a:r>
              <a:rPr lang="zh-TW" altLang="zh-TW" sz="1200" kern="1200" dirty="0">
                <a:solidFill>
                  <a:schemeClr val="tx1"/>
                </a:solidFill>
                <a:effectLst/>
                <a:latin typeface="+mn-lt"/>
                <a:ea typeface="+mn-ea"/>
                <a:cs typeface="+mn-cs"/>
              </a:rPr>
              <a:t>訊號，其中</a:t>
            </a:r>
            <a:r>
              <a:rPr lang="en-US" altLang="zh-TW" sz="1200" kern="1200" dirty="0">
                <a:solidFill>
                  <a:schemeClr val="tx1"/>
                </a:solidFill>
                <a:effectLst/>
                <a:latin typeface="+mn-lt"/>
                <a:ea typeface="+mn-ea"/>
                <a:cs typeface="+mn-cs"/>
              </a:rPr>
              <a:t>return[30]</a:t>
            </a:r>
            <a:r>
              <a:rPr lang="zh-TW" altLang="zh-TW" sz="1200" kern="1200" dirty="0">
                <a:solidFill>
                  <a:schemeClr val="tx1"/>
                </a:solidFill>
                <a:effectLst/>
                <a:latin typeface="+mn-lt"/>
                <a:ea typeface="+mn-ea"/>
                <a:cs typeface="+mn-cs"/>
              </a:rPr>
              <a:t>代表</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已完成傳送資料給</a:t>
            </a:r>
            <a:r>
              <a:rPr lang="en-US" altLang="zh-TW" sz="1200" kern="1200" dirty="0">
                <a:solidFill>
                  <a:schemeClr val="tx1"/>
                </a:solidFill>
                <a:effectLst/>
                <a:latin typeface="+mn-lt"/>
                <a:ea typeface="+mn-ea"/>
                <a:cs typeface="+mn-cs"/>
              </a:rPr>
              <a:t>sha2</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return[31]</a:t>
            </a:r>
            <a:r>
              <a:rPr lang="zh-TW" altLang="zh-TW" sz="1200" kern="1200" dirty="0">
                <a:solidFill>
                  <a:schemeClr val="tx1"/>
                </a:solidFill>
                <a:effectLst/>
                <a:latin typeface="+mn-lt"/>
                <a:ea typeface="+mn-ea"/>
                <a:cs typeface="+mn-cs"/>
              </a:rPr>
              <a:t>代表</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已準備好</a:t>
            </a:r>
            <a:r>
              <a:rPr lang="en-US" altLang="zh-TW" sz="1200" kern="1200" dirty="0">
                <a:solidFill>
                  <a:schemeClr val="tx1"/>
                </a:solidFill>
                <a:effectLst/>
                <a:latin typeface="+mn-lt"/>
                <a:ea typeface="+mn-ea"/>
                <a:cs typeface="+mn-cs"/>
              </a:rPr>
              <a:t>digest</a:t>
            </a:r>
            <a:r>
              <a:rPr lang="zh-TW" altLang="zh-TW" sz="1200" kern="1200" dirty="0">
                <a:solidFill>
                  <a:schemeClr val="tx1"/>
                </a:solidFill>
                <a:effectLst/>
                <a:latin typeface="+mn-lt"/>
                <a:ea typeface="+mn-ea"/>
                <a:cs typeface="+mn-cs"/>
              </a:rPr>
              <a:t>。</a:t>
            </a:r>
          </a:p>
          <a:p>
            <a:pPr lvl="0"/>
            <a:r>
              <a:rPr lang="en-US" altLang="zh-TW" sz="1200" kern="1200" dirty="0">
                <a:solidFill>
                  <a:schemeClr val="tx1"/>
                </a:solidFill>
                <a:effectLst/>
                <a:latin typeface="+mn-lt"/>
                <a:ea typeface="+mn-ea"/>
                <a:cs typeface="+mn-cs"/>
              </a:rPr>
              <a:t>result 0 ~ 7: </a:t>
            </a:r>
            <a:r>
              <a:rPr lang="zh-TW" altLang="zh-TW" sz="1200" kern="1200" dirty="0">
                <a:solidFill>
                  <a:schemeClr val="tx1"/>
                </a:solidFill>
                <a:effectLst/>
                <a:latin typeface="+mn-lt"/>
                <a:ea typeface="+mn-ea"/>
                <a:cs typeface="+mn-cs"/>
              </a:rPr>
              <a:t>由</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給到</a:t>
            </a:r>
            <a:r>
              <a:rPr lang="en-US" altLang="zh-TW" sz="1200" kern="1200" dirty="0">
                <a:solidFill>
                  <a:schemeClr val="tx1"/>
                </a:solidFill>
                <a:effectLst/>
                <a:latin typeface="+mn-lt"/>
                <a:ea typeface="+mn-ea"/>
                <a:cs typeface="+mn-cs"/>
              </a:rPr>
              <a:t>AXI</a:t>
            </a:r>
            <a:r>
              <a:rPr lang="zh-TW" altLang="zh-TW" sz="1200" kern="1200" dirty="0">
                <a:solidFill>
                  <a:schemeClr val="tx1"/>
                </a:solidFill>
                <a:effectLst/>
                <a:latin typeface="+mn-lt"/>
                <a:ea typeface="+mn-ea"/>
                <a:cs typeface="+mn-cs"/>
              </a:rPr>
              <a:t>的</a:t>
            </a:r>
            <a:r>
              <a:rPr lang="en-US" altLang="zh-TW" sz="1200" kern="1200" dirty="0">
                <a:solidFill>
                  <a:schemeClr val="tx1"/>
                </a:solidFill>
                <a:effectLst/>
                <a:latin typeface="+mn-lt"/>
                <a:ea typeface="+mn-ea"/>
                <a:cs typeface="+mn-cs"/>
              </a:rPr>
              <a:t>8</a:t>
            </a:r>
            <a:r>
              <a:rPr lang="zh-TW" altLang="zh-TW" sz="1200" kern="1200" dirty="0">
                <a:solidFill>
                  <a:schemeClr val="tx1"/>
                </a:solidFill>
                <a:effectLst/>
                <a:latin typeface="+mn-lt"/>
                <a:ea typeface="+mn-ea"/>
                <a:cs typeface="+mn-cs"/>
              </a:rPr>
              <a:t>個</a:t>
            </a:r>
            <a:r>
              <a:rPr lang="en-US" altLang="zh-TW" sz="1200" kern="1200" dirty="0">
                <a:solidFill>
                  <a:schemeClr val="tx1"/>
                </a:solidFill>
                <a:effectLst/>
                <a:latin typeface="+mn-lt"/>
                <a:ea typeface="+mn-ea"/>
                <a:cs typeface="+mn-cs"/>
              </a:rPr>
              <a:t>32-bit</a:t>
            </a:r>
            <a:r>
              <a:rPr lang="zh-TW" altLang="zh-TW" sz="1200" kern="1200" dirty="0">
                <a:solidFill>
                  <a:schemeClr val="tx1"/>
                </a:solidFill>
                <a:effectLst/>
                <a:latin typeface="+mn-lt"/>
                <a:ea typeface="+mn-ea"/>
                <a:cs typeface="+mn-cs"/>
              </a:rPr>
              <a:t>訊號，分別放入</a:t>
            </a:r>
            <a:r>
              <a:rPr lang="en-US" altLang="zh-TW" sz="1200" kern="1200" dirty="0">
                <a:solidFill>
                  <a:schemeClr val="tx1"/>
                </a:solidFill>
                <a:effectLst/>
                <a:latin typeface="+mn-lt"/>
                <a:ea typeface="+mn-ea"/>
                <a:cs typeface="+mn-cs"/>
              </a:rPr>
              <a:t>digest</a:t>
            </a:r>
            <a:r>
              <a:rPr lang="zh-TW" altLang="zh-TW" sz="1200" kern="1200" dirty="0">
                <a:solidFill>
                  <a:schemeClr val="tx1"/>
                </a:solidFill>
                <a:effectLst/>
                <a:latin typeface="+mn-lt"/>
                <a:ea typeface="+mn-ea"/>
                <a:cs typeface="+mn-cs"/>
              </a:rPr>
              <a:t>的</a:t>
            </a:r>
            <a:r>
              <a:rPr lang="en-US" altLang="zh-TW" sz="1200" kern="1200" dirty="0">
                <a:solidFill>
                  <a:schemeClr val="tx1"/>
                </a:solidFill>
                <a:effectLst/>
                <a:latin typeface="+mn-lt"/>
                <a:ea typeface="+mn-ea"/>
                <a:cs typeface="+mn-cs"/>
              </a:rPr>
              <a:t>256 bit</a:t>
            </a:r>
            <a:r>
              <a:rPr lang="zh-TW"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5"/>
          </p:nvPr>
        </p:nvSpPr>
        <p:spPr/>
        <p:txBody>
          <a:bodyPr/>
          <a:lstStyle/>
          <a:p>
            <a:fld id="{20743695-0FBF-4C71-A48C-0219A01A05B1}" type="slidenum">
              <a:rPr lang="zh-TW" altLang="en-US" smtClean="0"/>
              <a:t>7</a:t>
            </a:fld>
            <a:endParaRPr lang="zh-TW" altLang="en-US"/>
          </a:p>
        </p:txBody>
      </p:sp>
    </p:spTree>
    <p:extLst>
      <p:ext uri="{BB962C8B-B14F-4D97-AF65-F5344CB8AC3E}">
        <p14:creationId xmlns:p14="http://schemas.microsoft.com/office/powerpoint/2010/main" val="1106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reset</a:t>
            </a:r>
            <a:r>
              <a:rPr lang="zh-TW" altLang="zh-TW" sz="1200" kern="1200" dirty="0">
                <a:solidFill>
                  <a:schemeClr val="tx1"/>
                </a:solidFill>
                <a:effectLst/>
                <a:latin typeface="+mn-lt"/>
                <a:ea typeface="+mn-ea"/>
                <a:cs typeface="+mn-cs"/>
              </a:rPr>
              <a:t>後會在</a:t>
            </a:r>
            <a:r>
              <a:rPr lang="en-US" altLang="zh-TW" sz="1200" kern="1200" dirty="0">
                <a:solidFill>
                  <a:schemeClr val="tx1"/>
                </a:solidFill>
                <a:effectLst/>
                <a:latin typeface="+mn-lt"/>
                <a:ea typeface="+mn-ea"/>
                <a:cs typeface="+mn-cs"/>
              </a:rPr>
              <a:t>INITIAL</a:t>
            </a:r>
            <a:r>
              <a:rPr lang="zh-TW" altLang="zh-TW" sz="1200" kern="1200" dirty="0">
                <a:solidFill>
                  <a:schemeClr val="tx1"/>
                </a:solidFill>
                <a:effectLst/>
                <a:latin typeface="+mn-lt"/>
                <a:ea typeface="+mn-ea"/>
                <a:cs typeface="+mn-cs"/>
              </a:rPr>
              <a:t>狀態等待</a:t>
            </a:r>
            <a:r>
              <a:rPr lang="en-US" altLang="zh-TW" sz="1200" kern="1200" dirty="0">
                <a:solidFill>
                  <a:schemeClr val="tx1"/>
                </a:solidFill>
                <a:effectLst/>
                <a:latin typeface="+mn-lt"/>
                <a:ea typeface="+mn-ea"/>
                <a:cs typeface="+mn-cs"/>
              </a:rPr>
              <a:t>S00_AXI</a:t>
            </a:r>
            <a:r>
              <a:rPr lang="zh-TW" altLang="zh-TW" sz="1200" kern="1200" dirty="0">
                <a:solidFill>
                  <a:schemeClr val="tx1"/>
                </a:solidFill>
                <a:effectLst/>
                <a:latin typeface="+mn-lt"/>
                <a:ea typeface="+mn-ea"/>
                <a:cs typeface="+mn-cs"/>
              </a:rPr>
              <a:t>傳來</a:t>
            </a:r>
            <a:r>
              <a:rPr lang="en-US" altLang="zh-TW" sz="1200" kern="1200" dirty="0" err="1">
                <a:solidFill>
                  <a:schemeClr val="tx1"/>
                </a:solidFill>
                <a:effectLst/>
                <a:latin typeface="+mn-lt"/>
                <a:ea typeface="+mn-ea"/>
                <a:cs typeface="+mn-cs"/>
              </a:rPr>
              <a:t>start_f</a:t>
            </a:r>
            <a:r>
              <a:rPr lang="zh-TW" altLang="zh-TW" sz="1200" kern="1200" dirty="0">
                <a:solidFill>
                  <a:schemeClr val="tx1"/>
                </a:solidFill>
                <a:effectLst/>
                <a:latin typeface="+mn-lt"/>
                <a:ea typeface="+mn-ea"/>
                <a:cs typeface="+mn-cs"/>
              </a:rPr>
              <a:t>，作為進入</a:t>
            </a:r>
            <a:r>
              <a:rPr lang="en-US" altLang="zh-TW" sz="1200" kern="1200" dirty="0">
                <a:solidFill>
                  <a:schemeClr val="tx1"/>
                </a:solidFill>
                <a:effectLst/>
                <a:latin typeface="+mn-lt"/>
                <a:ea typeface="+mn-ea"/>
                <a:cs typeface="+mn-cs"/>
              </a:rPr>
              <a:t>START</a:t>
            </a:r>
            <a:r>
              <a:rPr lang="zh-TW" altLang="zh-TW" sz="1200" kern="1200" dirty="0">
                <a:solidFill>
                  <a:schemeClr val="tx1"/>
                </a:solidFill>
                <a:effectLst/>
                <a:latin typeface="+mn-lt"/>
                <a:ea typeface="+mn-ea"/>
                <a:cs typeface="+mn-cs"/>
              </a:rPr>
              <a:t>狀態的訊號，在</a:t>
            </a:r>
            <a:r>
              <a:rPr lang="en-US" altLang="zh-TW" sz="1200" kern="1200" dirty="0">
                <a:solidFill>
                  <a:schemeClr val="tx1"/>
                </a:solidFill>
                <a:effectLst/>
                <a:latin typeface="+mn-lt"/>
                <a:ea typeface="+mn-ea"/>
                <a:cs typeface="+mn-cs"/>
              </a:rPr>
              <a:t>START</a:t>
            </a:r>
            <a:r>
              <a:rPr lang="zh-TW" altLang="zh-TW" sz="1200" kern="1200" dirty="0">
                <a:solidFill>
                  <a:schemeClr val="tx1"/>
                </a:solidFill>
                <a:effectLst/>
                <a:latin typeface="+mn-lt"/>
                <a:ea typeface="+mn-ea"/>
                <a:cs typeface="+mn-cs"/>
              </a:rPr>
              <a:t>狀態下，</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會拉高</a:t>
            </a:r>
            <a:r>
              <a:rPr lang="en-US" altLang="zh-TW" sz="1200" kern="1200" dirty="0" err="1">
                <a:solidFill>
                  <a:schemeClr val="tx1"/>
                </a:solidFill>
                <a:effectLst/>
                <a:latin typeface="+mn-lt"/>
                <a:ea typeface="+mn-ea"/>
                <a:cs typeface="+mn-cs"/>
              </a:rPr>
              <a:t>start_p</a:t>
            </a:r>
            <a:r>
              <a:rPr lang="zh-TW" altLang="zh-TW" sz="1200" kern="1200" dirty="0">
                <a:solidFill>
                  <a:schemeClr val="tx1"/>
                </a:solidFill>
                <a:effectLst/>
                <a:latin typeface="+mn-lt"/>
                <a:ea typeface="+mn-ea"/>
                <a:cs typeface="+mn-cs"/>
              </a:rPr>
              <a:t>以及將</a:t>
            </a:r>
            <a:r>
              <a:rPr lang="en-US" altLang="zh-TW" sz="1200" kern="1200" dirty="0" err="1">
                <a:solidFill>
                  <a:schemeClr val="tx1"/>
                </a:solidFill>
                <a:effectLst/>
                <a:latin typeface="+mn-lt"/>
                <a:ea typeface="+mn-ea"/>
                <a:cs typeface="+mn-cs"/>
              </a:rPr>
              <a:t>byte_len</a:t>
            </a:r>
            <a:r>
              <a:rPr lang="zh-TW" altLang="zh-TW" sz="1200" kern="1200" dirty="0">
                <a:solidFill>
                  <a:schemeClr val="tx1"/>
                </a:solidFill>
                <a:effectLst/>
                <a:latin typeface="+mn-lt"/>
                <a:ea typeface="+mn-ea"/>
                <a:cs typeface="+mn-cs"/>
              </a:rPr>
              <a:t>組成</a:t>
            </a:r>
            <a:r>
              <a:rPr lang="en-US" altLang="zh-TW" sz="1200" kern="1200" dirty="0" err="1">
                <a:solidFill>
                  <a:schemeClr val="tx1"/>
                </a:solidFill>
                <a:effectLst/>
                <a:latin typeface="+mn-lt"/>
                <a:ea typeface="+mn-ea"/>
                <a:cs typeface="+mn-cs"/>
              </a:rPr>
              <a:t>msg_len</a:t>
            </a:r>
            <a:r>
              <a:rPr lang="zh-TW" altLang="zh-TW" sz="1200" kern="1200" dirty="0">
                <a:solidFill>
                  <a:schemeClr val="tx1"/>
                </a:solidFill>
                <a:effectLst/>
                <a:latin typeface="+mn-lt"/>
                <a:ea typeface="+mn-ea"/>
                <a:cs typeface="+mn-cs"/>
              </a:rPr>
              <a:t>並傳給</a:t>
            </a:r>
            <a:r>
              <a:rPr lang="en-US" altLang="zh-TW" sz="1200" kern="1200" dirty="0">
                <a:solidFill>
                  <a:schemeClr val="tx1"/>
                </a:solidFill>
                <a:effectLst/>
                <a:latin typeface="+mn-lt"/>
                <a:ea typeface="+mn-ea"/>
                <a:cs typeface="+mn-cs"/>
              </a:rPr>
              <a:t>sha2</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START</a:t>
            </a:r>
            <a:r>
              <a:rPr lang="zh-TW" altLang="zh-TW" sz="1200" kern="1200" dirty="0">
                <a:solidFill>
                  <a:schemeClr val="tx1"/>
                </a:solidFill>
                <a:effectLst/>
                <a:latin typeface="+mn-lt"/>
                <a:ea typeface="+mn-ea"/>
                <a:cs typeface="+mn-cs"/>
              </a:rPr>
              <a:t>會無條件進入</a:t>
            </a:r>
            <a:r>
              <a:rPr lang="en-US" altLang="zh-TW" sz="1200" kern="1200" dirty="0">
                <a:solidFill>
                  <a:schemeClr val="tx1"/>
                </a:solidFill>
                <a:effectLst/>
                <a:latin typeface="+mn-lt"/>
                <a:ea typeface="+mn-ea"/>
                <a:cs typeface="+mn-cs"/>
              </a:rPr>
              <a:t>SEND</a:t>
            </a:r>
            <a:r>
              <a:rPr lang="zh-TW" altLang="zh-TW" sz="1200" kern="1200" dirty="0">
                <a:solidFill>
                  <a:schemeClr val="tx1"/>
                </a:solidFill>
                <a:effectLst/>
                <a:latin typeface="+mn-lt"/>
                <a:ea typeface="+mn-ea"/>
                <a:cs typeface="+mn-cs"/>
              </a:rPr>
              <a:t>狀態，換言之，</a:t>
            </a:r>
            <a:r>
              <a:rPr lang="en-US" altLang="zh-TW" sz="1200" kern="1200" dirty="0" err="1">
                <a:solidFill>
                  <a:schemeClr val="tx1"/>
                </a:solidFill>
                <a:effectLst/>
                <a:latin typeface="+mn-lt"/>
                <a:ea typeface="+mn-ea"/>
                <a:cs typeface="+mn-cs"/>
              </a:rPr>
              <a:t>start_p</a:t>
            </a:r>
            <a:r>
              <a:rPr lang="zh-TW" altLang="zh-TW" sz="1200" kern="1200" dirty="0">
                <a:solidFill>
                  <a:schemeClr val="tx1"/>
                </a:solidFill>
                <a:effectLst/>
                <a:latin typeface="+mn-lt"/>
                <a:ea typeface="+mn-ea"/>
                <a:cs typeface="+mn-cs"/>
              </a:rPr>
              <a:t>只會被拉高</a:t>
            </a:r>
            <a:r>
              <a:rPr lang="en-US" altLang="zh-TW" sz="1200" kern="1200" dirty="0">
                <a:solidFill>
                  <a:schemeClr val="tx1"/>
                </a:solidFill>
                <a:effectLst/>
                <a:latin typeface="+mn-lt"/>
                <a:ea typeface="+mn-ea"/>
                <a:cs typeface="+mn-cs"/>
              </a:rPr>
              <a:t>1 cycle</a:t>
            </a:r>
            <a:r>
              <a:rPr lang="zh-TW" altLang="zh-TW" sz="1200" kern="1200" dirty="0">
                <a:solidFill>
                  <a:schemeClr val="tx1"/>
                </a:solidFill>
                <a:effectLst/>
                <a:latin typeface="+mn-lt"/>
                <a:ea typeface="+mn-ea"/>
                <a:cs typeface="+mn-cs"/>
              </a:rPr>
              <a:t>以符合</a:t>
            </a:r>
            <a:r>
              <a:rPr lang="en-US" altLang="zh-TW" sz="1200" kern="1200" dirty="0">
                <a:solidFill>
                  <a:schemeClr val="tx1"/>
                </a:solidFill>
                <a:effectLst/>
                <a:latin typeface="+mn-lt"/>
                <a:ea typeface="+mn-ea"/>
                <a:cs typeface="+mn-cs"/>
              </a:rPr>
              <a:t>protocol</a:t>
            </a:r>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SEND</a:t>
            </a:r>
            <a:r>
              <a:rPr lang="zh-TW" altLang="zh-TW" sz="1200" kern="1200" dirty="0">
                <a:solidFill>
                  <a:schemeClr val="tx1"/>
                </a:solidFill>
                <a:effectLst/>
                <a:latin typeface="+mn-lt"/>
                <a:ea typeface="+mn-ea"/>
                <a:cs typeface="+mn-cs"/>
              </a:rPr>
              <a:t>狀態下，若</a:t>
            </a:r>
            <a:r>
              <a:rPr lang="en-US" altLang="zh-TW" sz="1200" kern="1200" dirty="0" err="1">
                <a:solidFill>
                  <a:schemeClr val="tx1"/>
                </a:solidFill>
                <a:effectLst/>
                <a:latin typeface="+mn-lt"/>
                <a:ea typeface="+mn-ea"/>
                <a:cs typeface="+mn-cs"/>
              </a:rPr>
              <a:t>vld_f</a:t>
            </a:r>
            <a:r>
              <a:rPr lang="en-US" altLang="zh-TW" sz="1200" kern="1200" dirty="0">
                <a:solidFill>
                  <a:schemeClr val="tx1"/>
                </a:solidFill>
                <a:effectLst/>
                <a:latin typeface="+mn-lt"/>
                <a:ea typeface="+mn-ea"/>
                <a:cs typeface="+mn-cs"/>
              </a:rPr>
              <a:t> = 1</a:t>
            </a:r>
            <a:r>
              <a:rPr lang="zh-TW" altLang="zh-TW" sz="1200" kern="1200" dirty="0">
                <a:solidFill>
                  <a:schemeClr val="tx1"/>
                </a:solidFill>
                <a:effectLst/>
                <a:latin typeface="+mn-lt"/>
                <a:ea typeface="+mn-ea"/>
                <a:cs typeface="+mn-cs"/>
              </a:rPr>
              <a:t>，則將</a:t>
            </a:r>
            <a:r>
              <a:rPr lang="en-US" altLang="zh-TW" sz="1200" kern="1200" dirty="0" err="1">
                <a:solidFill>
                  <a:schemeClr val="tx1"/>
                </a:solidFill>
                <a:effectLst/>
                <a:latin typeface="+mn-lt"/>
                <a:ea typeface="+mn-ea"/>
                <a:cs typeface="+mn-cs"/>
              </a:rPr>
              <a:t>msg_vld</a:t>
            </a:r>
            <a:r>
              <a:rPr lang="zh-TW" altLang="zh-TW" sz="1200" kern="1200" dirty="0">
                <a:solidFill>
                  <a:schemeClr val="tx1"/>
                </a:solidFill>
                <a:effectLst/>
                <a:latin typeface="+mn-lt"/>
                <a:ea typeface="+mn-ea"/>
                <a:cs typeface="+mn-cs"/>
              </a:rPr>
              <a:t>拉起，代表已經準備好要傳送的</a:t>
            </a:r>
            <a:r>
              <a:rPr lang="en-US" altLang="zh-TW" sz="1200" kern="1200" dirty="0" err="1">
                <a:solidFill>
                  <a:schemeClr val="tx1"/>
                </a:solidFill>
                <a:effectLst/>
                <a:latin typeface="+mn-lt"/>
                <a:ea typeface="+mn-ea"/>
                <a:cs typeface="+mn-cs"/>
              </a:rPr>
              <a:t>msg_dat</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msg_lst</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msg_be</a:t>
            </a:r>
            <a:r>
              <a:rPr lang="zh-TW" altLang="zh-TW" sz="1200" kern="1200" dirty="0">
                <a:solidFill>
                  <a:schemeClr val="tx1"/>
                </a:solidFill>
                <a:effectLst/>
                <a:latin typeface="+mn-lt"/>
                <a:ea typeface="+mn-ea"/>
                <a:cs typeface="+mn-cs"/>
              </a:rPr>
              <a:t>，之後每當收到</a:t>
            </a:r>
            <a:r>
              <a:rPr lang="en-US" altLang="zh-TW" sz="1200" kern="1200" dirty="0" err="1">
                <a:solidFill>
                  <a:schemeClr val="tx1"/>
                </a:solidFill>
                <a:effectLst/>
                <a:latin typeface="+mn-lt"/>
                <a:ea typeface="+mn-ea"/>
                <a:cs typeface="+mn-cs"/>
              </a:rPr>
              <a:t>msg_rdy</a:t>
            </a:r>
            <a:r>
              <a:rPr lang="en-US" altLang="zh-TW" sz="1200" kern="1200" dirty="0">
                <a:solidFill>
                  <a:schemeClr val="tx1"/>
                </a:solidFill>
                <a:effectLst/>
                <a:latin typeface="+mn-lt"/>
                <a:ea typeface="+mn-ea"/>
                <a:cs typeface="+mn-cs"/>
              </a:rPr>
              <a:t> = 1</a:t>
            </a:r>
            <a:r>
              <a:rPr lang="zh-TW" altLang="zh-TW" sz="1200" kern="1200" dirty="0">
                <a:solidFill>
                  <a:schemeClr val="tx1"/>
                </a:solidFill>
                <a:effectLst/>
                <a:latin typeface="+mn-lt"/>
                <a:ea typeface="+mn-ea"/>
                <a:cs typeface="+mn-cs"/>
              </a:rPr>
              <a:t>，就代表已完成傳送一組</a:t>
            </a:r>
            <a:r>
              <a:rPr lang="en-US" altLang="zh-TW" sz="1200" kern="1200" dirty="0" err="1">
                <a:solidFill>
                  <a:schemeClr val="tx1"/>
                </a:solidFill>
                <a:effectLst/>
                <a:latin typeface="+mn-lt"/>
                <a:ea typeface="+mn-ea"/>
                <a:cs typeface="+mn-cs"/>
              </a:rPr>
              <a:t>msg_dat</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msg_lst</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msg_be</a:t>
            </a:r>
            <a:r>
              <a:rPr lang="zh-TW" altLang="zh-TW" sz="1200" kern="1200" dirty="0">
                <a:solidFill>
                  <a:schemeClr val="tx1"/>
                </a:solidFill>
                <a:effectLst/>
                <a:latin typeface="+mn-lt"/>
                <a:ea typeface="+mn-ea"/>
                <a:cs typeface="+mn-cs"/>
              </a:rPr>
              <a:t>，使用</a:t>
            </a:r>
            <a:r>
              <a:rPr lang="en-US" altLang="zh-TW" sz="1200" kern="1200" dirty="0">
                <a:solidFill>
                  <a:schemeClr val="tx1"/>
                </a:solidFill>
                <a:effectLst/>
                <a:latin typeface="+mn-lt"/>
                <a:ea typeface="+mn-ea"/>
                <a:cs typeface="+mn-cs"/>
              </a:rPr>
              <a:t>counter</a:t>
            </a:r>
            <a:r>
              <a:rPr lang="zh-TW" altLang="zh-TW" sz="1200" kern="1200" dirty="0">
                <a:solidFill>
                  <a:schemeClr val="tx1"/>
                </a:solidFill>
                <a:effectLst/>
                <a:latin typeface="+mn-lt"/>
                <a:ea typeface="+mn-ea"/>
                <a:cs typeface="+mn-cs"/>
              </a:rPr>
              <a:t>計算以傳送幾組，當傳完該次</a:t>
            </a:r>
            <a:r>
              <a:rPr lang="en-US" altLang="zh-TW" sz="1200" kern="1200" dirty="0">
                <a:solidFill>
                  <a:schemeClr val="tx1"/>
                </a:solidFill>
                <a:effectLst/>
                <a:latin typeface="+mn-lt"/>
                <a:ea typeface="+mn-ea"/>
                <a:cs typeface="+mn-cs"/>
              </a:rPr>
              <a:t>message</a:t>
            </a:r>
            <a:r>
              <a:rPr lang="zh-TW" altLang="zh-TW" sz="1200" kern="1200" dirty="0">
                <a:solidFill>
                  <a:schemeClr val="tx1"/>
                </a:solidFill>
                <a:effectLst/>
                <a:latin typeface="+mn-lt"/>
                <a:ea typeface="+mn-ea"/>
                <a:cs typeface="+mn-cs"/>
              </a:rPr>
              <a:t>的所有</a:t>
            </a:r>
            <a:r>
              <a:rPr lang="en-US" altLang="zh-TW" sz="1200" kern="1200" dirty="0">
                <a:solidFill>
                  <a:schemeClr val="tx1"/>
                </a:solidFill>
                <a:effectLst/>
                <a:latin typeface="+mn-lt"/>
                <a:ea typeface="+mn-ea"/>
                <a:cs typeface="+mn-cs"/>
              </a:rPr>
              <a:t>word</a:t>
            </a:r>
            <a:r>
              <a:rPr lang="zh-TW" altLang="zh-TW" sz="1200" kern="1200" dirty="0">
                <a:solidFill>
                  <a:schemeClr val="tx1"/>
                </a:solidFill>
                <a:effectLst/>
                <a:latin typeface="+mn-lt"/>
                <a:ea typeface="+mn-ea"/>
                <a:cs typeface="+mn-cs"/>
              </a:rPr>
              <a:t>後</a:t>
            </a:r>
            <a:r>
              <a:rPr lang="en-US" altLang="zh-TW" sz="1200" kern="1200" dirty="0">
                <a:solidFill>
                  <a:schemeClr val="tx1"/>
                </a:solidFill>
                <a:effectLst/>
                <a:latin typeface="+mn-lt"/>
                <a:ea typeface="+mn-ea"/>
                <a:cs typeface="+mn-cs"/>
              </a:rPr>
              <a:t> (word</a:t>
            </a:r>
            <a:r>
              <a:rPr lang="zh-TW" altLang="zh-TW" sz="1200" kern="1200" dirty="0">
                <a:solidFill>
                  <a:schemeClr val="tx1"/>
                </a:solidFill>
                <a:effectLst/>
                <a:latin typeface="+mn-lt"/>
                <a:ea typeface="+mn-ea"/>
                <a:cs typeface="+mn-cs"/>
              </a:rPr>
              <a:t>數量由</a:t>
            </a:r>
            <a:r>
              <a:rPr lang="en-US" altLang="zh-TW" sz="1200" kern="1200" dirty="0" err="1">
                <a:solidFill>
                  <a:schemeClr val="tx1"/>
                </a:solidFill>
                <a:effectLst/>
                <a:latin typeface="+mn-lt"/>
                <a:ea typeface="+mn-ea"/>
                <a:cs typeface="+mn-cs"/>
              </a:rPr>
              <a:t>byte_len</a:t>
            </a:r>
            <a:r>
              <a:rPr lang="zh-TW" altLang="zh-TW" sz="1200" kern="1200" dirty="0">
                <a:solidFill>
                  <a:schemeClr val="tx1"/>
                </a:solidFill>
                <a:effectLst/>
                <a:latin typeface="+mn-lt"/>
                <a:ea typeface="+mn-ea"/>
                <a:cs typeface="+mn-cs"/>
              </a:rPr>
              <a:t>經過組合邏輯後得到</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，代表</a:t>
            </a:r>
            <a:r>
              <a:rPr lang="en-US" altLang="zh-TW" sz="1200" kern="1200" dirty="0">
                <a:solidFill>
                  <a:schemeClr val="tx1"/>
                </a:solidFill>
                <a:effectLst/>
                <a:latin typeface="+mn-lt"/>
                <a:ea typeface="+mn-ea"/>
                <a:cs typeface="+mn-cs"/>
              </a:rPr>
              <a:t>Figure 4.</a:t>
            </a:r>
            <a:r>
              <a:rPr lang="zh-TW" altLang="zh-TW" sz="1200" kern="1200" dirty="0">
                <a:solidFill>
                  <a:schemeClr val="tx1"/>
                </a:solidFill>
                <a:effectLst/>
                <a:latin typeface="+mn-lt"/>
                <a:ea typeface="+mn-ea"/>
                <a:cs typeface="+mn-cs"/>
              </a:rPr>
              <a:t>的</a:t>
            </a:r>
            <a:r>
              <a:rPr lang="en-US" altLang="zh-TW" sz="1200" kern="1200" dirty="0" err="1">
                <a:solidFill>
                  <a:schemeClr val="tx1"/>
                </a:solidFill>
                <a:effectLst/>
                <a:latin typeface="+mn-lt"/>
                <a:ea typeface="+mn-ea"/>
                <a:cs typeface="+mn-cs"/>
              </a:rPr>
              <a:t>all_msg_sent</a:t>
            </a:r>
            <a:r>
              <a:rPr lang="zh-TW" altLang="zh-TW" sz="1200" kern="1200" dirty="0">
                <a:solidFill>
                  <a:schemeClr val="tx1"/>
                </a:solidFill>
                <a:effectLst/>
                <a:latin typeface="+mn-lt"/>
                <a:ea typeface="+mn-ea"/>
                <a:cs typeface="+mn-cs"/>
              </a:rPr>
              <a:t>，進入</a:t>
            </a:r>
            <a:r>
              <a:rPr lang="en-US" altLang="zh-TW" sz="1200" kern="1200" dirty="0">
                <a:solidFill>
                  <a:schemeClr val="tx1"/>
                </a:solidFill>
                <a:effectLst/>
                <a:latin typeface="+mn-lt"/>
                <a:ea typeface="+mn-ea"/>
                <a:cs typeface="+mn-cs"/>
              </a:rPr>
              <a:t>W_DONE</a:t>
            </a:r>
            <a:r>
              <a:rPr lang="zh-TW" altLang="zh-TW" sz="1200" kern="1200" dirty="0">
                <a:solidFill>
                  <a:schemeClr val="tx1"/>
                </a:solidFill>
                <a:effectLst/>
                <a:latin typeface="+mn-lt"/>
                <a:ea typeface="+mn-ea"/>
                <a:cs typeface="+mn-cs"/>
              </a:rPr>
              <a:t>狀態。在</a:t>
            </a:r>
            <a:r>
              <a:rPr lang="en-US" altLang="zh-TW" sz="1200" kern="1200" dirty="0">
                <a:solidFill>
                  <a:schemeClr val="tx1"/>
                </a:solidFill>
                <a:effectLst/>
                <a:latin typeface="+mn-lt"/>
                <a:ea typeface="+mn-ea"/>
                <a:cs typeface="+mn-cs"/>
              </a:rPr>
              <a:t>W_DONE</a:t>
            </a:r>
            <a:r>
              <a:rPr lang="zh-TW" altLang="zh-TW" sz="1200" kern="1200" dirty="0">
                <a:solidFill>
                  <a:schemeClr val="tx1"/>
                </a:solidFill>
                <a:effectLst/>
                <a:latin typeface="+mn-lt"/>
                <a:ea typeface="+mn-ea"/>
                <a:cs typeface="+mn-cs"/>
              </a:rPr>
              <a:t>狀態下，</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會將</a:t>
            </a:r>
            <a:r>
              <a:rPr lang="en-US" altLang="zh-TW" sz="1200" kern="1200" dirty="0">
                <a:solidFill>
                  <a:schemeClr val="tx1"/>
                </a:solidFill>
                <a:effectLst/>
                <a:latin typeface="+mn-lt"/>
                <a:ea typeface="+mn-ea"/>
                <a:cs typeface="+mn-cs"/>
              </a:rPr>
              <a:t>return</a:t>
            </a:r>
            <a:r>
              <a:rPr lang="zh-TW" altLang="zh-TW" sz="1200" kern="1200" dirty="0">
                <a:solidFill>
                  <a:schemeClr val="tx1"/>
                </a:solidFill>
                <a:effectLst/>
                <a:latin typeface="+mn-lt"/>
                <a:ea typeface="+mn-ea"/>
                <a:cs typeface="+mn-cs"/>
              </a:rPr>
              <a:t>的中一個</a:t>
            </a:r>
            <a:r>
              <a:rPr lang="en-US" altLang="zh-TW" sz="1200" kern="1200" dirty="0">
                <a:solidFill>
                  <a:schemeClr val="tx1"/>
                </a:solidFill>
                <a:effectLst/>
                <a:latin typeface="+mn-lt"/>
                <a:ea typeface="+mn-ea"/>
                <a:cs typeface="+mn-cs"/>
              </a:rPr>
              <a:t>bit (return[30]) </a:t>
            </a:r>
            <a:r>
              <a:rPr lang="zh-TW" altLang="zh-TW" sz="1200" kern="1200" dirty="0">
                <a:solidFill>
                  <a:schemeClr val="tx1"/>
                </a:solidFill>
                <a:effectLst/>
                <a:latin typeface="+mn-lt"/>
                <a:ea typeface="+mn-ea"/>
                <a:cs typeface="+mn-cs"/>
              </a:rPr>
              <a:t>拉起，告訴</a:t>
            </a:r>
            <a:r>
              <a:rPr lang="en-US" altLang="zh-TW" sz="1200" kern="1200" dirty="0">
                <a:solidFill>
                  <a:schemeClr val="tx1"/>
                </a:solidFill>
                <a:effectLst/>
                <a:latin typeface="+mn-lt"/>
                <a:ea typeface="+mn-ea"/>
                <a:cs typeface="+mn-cs"/>
              </a:rPr>
              <a:t>C program</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已完成傳送資料，可以將</a:t>
            </a:r>
            <a:r>
              <a:rPr lang="en-US" altLang="zh-TW" sz="1200" kern="1200" dirty="0" err="1">
                <a:solidFill>
                  <a:schemeClr val="tx1"/>
                </a:solidFill>
                <a:effectLst/>
                <a:latin typeface="+mn-lt"/>
                <a:ea typeface="+mn-ea"/>
                <a:cs typeface="+mn-cs"/>
              </a:rPr>
              <a:t>start_f</a:t>
            </a:r>
            <a:r>
              <a:rPr lang="zh-TW" altLang="zh-TW" sz="1200" kern="1200" dirty="0">
                <a:solidFill>
                  <a:schemeClr val="tx1"/>
                </a:solidFill>
                <a:effectLst/>
                <a:latin typeface="+mn-lt"/>
                <a:ea typeface="+mn-ea"/>
                <a:cs typeface="+mn-cs"/>
              </a:rPr>
              <a:t>和</a:t>
            </a:r>
            <a:r>
              <a:rPr lang="en-US" altLang="zh-TW" sz="1200" kern="1200" dirty="0" err="1">
                <a:solidFill>
                  <a:schemeClr val="tx1"/>
                </a:solidFill>
                <a:effectLst/>
                <a:latin typeface="+mn-lt"/>
                <a:ea typeface="+mn-ea"/>
                <a:cs typeface="+mn-cs"/>
              </a:rPr>
              <a:t>vld_f</a:t>
            </a:r>
            <a:r>
              <a:rPr lang="zh-TW" altLang="zh-TW" sz="1200" kern="1200" dirty="0">
                <a:solidFill>
                  <a:schemeClr val="tx1"/>
                </a:solidFill>
                <a:effectLst/>
                <a:latin typeface="+mn-lt"/>
                <a:ea typeface="+mn-ea"/>
                <a:cs typeface="+mn-cs"/>
              </a:rPr>
              <a:t>拉</a:t>
            </a:r>
            <a:r>
              <a:rPr lang="en-US" altLang="zh-TW" sz="1200" kern="1200" dirty="0">
                <a:solidFill>
                  <a:schemeClr val="tx1"/>
                </a:solidFill>
                <a:effectLst/>
                <a:latin typeface="+mn-lt"/>
                <a:ea typeface="+mn-ea"/>
                <a:cs typeface="+mn-cs"/>
              </a:rPr>
              <a:t>low</a:t>
            </a:r>
            <a:r>
              <a:rPr lang="zh-TW" altLang="zh-TW" sz="1200" kern="1200" dirty="0">
                <a:solidFill>
                  <a:schemeClr val="tx1"/>
                </a:solidFill>
                <a:effectLst/>
                <a:latin typeface="+mn-lt"/>
                <a:ea typeface="+mn-ea"/>
                <a:cs typeface="+mn-cs"/>
              </a:rPr>
              <a:t>。」並且會在這個</a:t>
            </a:r>
            <a:r>
              <a:rPr lang="en-US" altLang="zh-TW" sz="1200" kern="1200" dirty="0">
                <a:solidFill>
                  <a:schemeClr val="tx1"/>
                </a:solidFill>
                <a:effectLst/>
                <a:latin typeface="+mn-lt"/>
                <a:ea typeface="+mn-ea"/>
                <a:cs typeface="+mn-cs"/>
              </a:rPr>
              <a:t>state</a:t>
            </a:r>
            <a:r>
              <a:rPr lang="zh-TW" altLang="zh-TW" sz="1200" kern="1200" dirty="0">
                <a:solidFill>
                  <a:schemeClr val="tx1"/>
                </a:solidFill>
                <a:effectLst/>
                <a:latin typeface="+mn-lt"/>
                <a:ea typeface="+mn-ea"/>
                <a:cs typeface="+mn-cs"/>
              </a:rPr>
              <a:t>持續等待直到</a:t>
            </a:r>
            <a:r>
              <a:rPr lang="en-US" altLang="zh-TW" sz="1200" kern="1200" dirty="0" err="1">
                <a:solidFill>
                  <a:schemeClr val="tx1"/>
                </a:solidFill>
                <a:effectLst/>
                <a:latin typeface="+mn-lt"/>
                <a:ea typeface="+mn-ea"/>
                <a:cs typeface="+mn-cs"/>
              </a:rPr>
              <a:t>dgst_done</a:t>
            </a:r>
            <a:r>
              <a:rPr lang="en-US" altLang="zh-TW" sz="1200" kern="1200" dirty="0">
                <a:solidFill>
                  <a:schemeClr val="tx1"/>
                </a:solidFill>
                <a:effectLst/>
                <a:latin typeface="+mn-lt"/>
                <a:ea typeface="+mn-ea"/>
                <a:cs typeface="+mn-cs"/>
              </a:rPr>
              <a:t> = 1</a:t>
            </a:r>
            <a:r>
              <a:rPr lang="zh-TW" altLang="zh-TW" sz="1200" kern="1200" dirty="0">
                <a:solidFill>
                  <a:schemeClr val="tx1"/>
                </a:solidFill>
                <a:effectLst/>
                <a:latin typeface="+mn-lt"/>
                <a:ea typeface="+mn-ea"/>
                <a:cs typeface="+mn-cs"/>
              </a:rPr>
              <a:t>，進入</a:t>
            </a:r>
            <a:r>
              <a:rPr lang="en-US" altLang="zh-TW" sz="1200" kern="1200" dirty="0">
                <a:solidFill>
                  <a:schemeClr val="tx1"/>
                </a:solidFill>
                <a:effectLst/>
                <a:latin typeface="+mn-lt"/>
                <a:ea typeface="+mn-ea"/>
                <a:cs typeface="+mn-cs"/>
              </a:rPr>
              <a:t>W_START</a:t>
            </a:r>
            <a:r>
              <a:rPr lang="zh-TW" altLang="zh-TW" sz="1200" kern="1200" dirty="0">
                <a:solidFill>
                  <a:schemeClr val="tx1"/>
                </a:solidFill>
                <a:effectLst/>
                <a:latin typeface="+mn-lt"/>
                <a:ea typeface="+mn-ea"/>
                <a:cs typeface="+mn-cs"/>
              </a:rPr>
              <a:t>狀態。在</a:t>
            </a:r>
            <a:r>
              <a:rPr lang="en-US" altLang="zh-TW" sz="1200" kern="1200" dirty="0">
                <a:solidFill>
                  <a:schemeClr val="tx1"/>
                </a:solidFill>
                <a:effectLst/>
                <a:latin typeface="+mn-lt"/>
                <a:ea typeface="+mn-ea"/>
                <a:cs typeface="+mn-cs"/>
              </a:rPr>
              <a:t>W_START</a:t>
            </a:r>
            <a:r>
              <a:rPr lang="zh-TW" altLang="zh-TW" sz="1200" kern="1200" dirty="0">
                <a:solidFill>
                  <a:schemeClr val="tx1"/>
                </a:solidFill>
                <a:effectLst/>
                <a:latin typeface="+mn-lt"/>
                <a:ea typeface="+mn-ea"/>
                <a:cs typeface="+mn-cs"/>
              </a:rPr>
              <a:t>狀態下會將</a:t>
            </a:r>
            <a:r>
              <a:rPr lang="en-US" altLang="zh-TW" sz="1200" kern="1200" dirty="0">
                <a:solidFill>
                  <a:schemeClr val="tx1"/>
                </a:solidFill>
                <a:effectLst/>
                <a:latin typeface="+mn-lt"/>
                <a:ea typeface="+mn-ea"/>
                <a:cs typeface="+mn-cs"/>
              </a:rPr>
              <a:t>return</a:t>
            </a:r>
            <a:r>
              <a:rPr lang="zh-TW" altLang="zh-TW" sz="1200" kern="1200" dirty="0">
                <a:solidFill>
                  <a:schemeClr val="tx1"/>
                </a:solidFill>
                <a:effectLst/>
                <a:latin typeface="+mn-lt"/>
                <a:ea typeface="+mn-ea"/>
                <a:cs typeface="+mn-cs"/>
              </a:rPr>
              <a:t>的中一個</a:t>
            </a:r>
            <a:r>
              <a:rPr lang="en-US" altLang="zh-TW" sz="1200" kern="1200" dirty="0">
                <a:solidFill>
                  <a:schemeClr val="tx1"/>
                </a:solidFill>
                <a:effectLst/>
                <a:latin typeface="+mn-lt"/>
                <a:ea typeface="+mn-ea"/>
                <a:cs typeface="+mn-cs"/>
              </a:rPr>
              <a:t>bit (return[31]) </a:t>
            </a:r>
            <a:r>
              <a:rPr lang="zh-TW" altLang="zh-TW" sz="1200" kern="1200" dirty="0">
                <a:solidFill>
                  <a:schemeClr val="tx1"/>
                </a:solidFill>
                <a:effectLst/>
                <a:latin typeface="+mn-lt"/>
                <a:ea typeface="+mn-ea"/>
                <a:cs typeface="+mn-cs"/>
              </a:rPr>
              <a:t>拉起，告訴</a:t>
            </a:r>
            <a:r>
              <a:rPr lang="en-US" altLang="zh-TW" sz="1200" kern="1200" dirty="0">
                <a:solidFill>
                  <a:schemeClr val="tx1"/>
                </a:solidFill>
                <a:effectLst/>
                <a:latin typeface="+mn-lt"/>
                <a:ea typeface="+mn-ea"/>
                <a:cs typeface="+mn-cs"/>
              </a:rPr>
              <a:t>C program</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已準備好</a:t>
            </a:r>
            <a:r>
              <a:rPr lang="en-US" altLang="zh-TW" sz="1200" kern="1200" dirty="0">
                <a:solidFill>
                  <a:schemeClr val="tx1"/>
                </a:solidFill>
                <a:effectLst/>
                <a:latin typeface="+mn-lt"/>
                <a:ea typeface="+mn-ea"/>
                <a:cs typeface="+mn-cs"/>
              </a:rPr>
              <a:t>digest</a:t>
            </a:r>
            <a:r>
              <a:rPr lang="zh-TW" altLang="zh-TW" sz="1200" kern="1200" dirty="0">
                <a:solidFill>
                  <a:schemeClr val="tx1"/>
                </a:solidFill>
                <a:effectLst/>
                <a:latin typeface="+mn-lt"/>
                <a:ea typeface="+mn-ea"/>
                <a:cs typeface="+mn-cs"/>
              </a:rPr>
              <a:t>。」並且會在這個</a:t>
            </a:r>
            <a:r>
              <a:rPr lang="en-US" altLang="zh-TW" sz="1200" kern="1200" dirty="0">
                <a:solidFill>
                  <a:schemeClr val="tx1"/>
                </a:solidFill>
                <a:effectLst/>
                <a:latin typeface="+mn-lt"/>
                <a:ea typeface="+mn-ea"/>
                <a:cs typeface="+mn-cs"/>
              </a:rPr>
              <a:t>state</a:t>
            </a:r>
            <a:r>
              <a:rPr lang="zh-TW" altLang="zh-TW" sz="1200" kern="1200" dirty="0">
                <a:solidFill>
                  <a:schemeClr val="tx1"/>
                </a:solidFill>
                <a:effectLst/>
                <a:latin typeface="+mn-lt"/>
                <a:ea typeface="+mn-ea"/>
                <a:cs typeface="+mn-cs"/>
              </a:rPr>
              <a:t>持續等待直到</a:t>
            </a:r>
            <a:r>
              <a:rPr lang="en-US" altLang="zh-TW" sz="1200" kern="1200" dirty="0" err="1">
                <a:solidFill>
                  <a:schemeClr val="tx1"/>
                </a:solidFill>
                <a:effectLst/>
                <a:latin typeface="+mn-lt"/>
                <a:ea typeface="+mn-ea"/>
                <a:cs typeface="+mn-cs"/>
              </a:rPr>
              <a:t>start_f</a:t>
            </a:r>
            <a:r>
              <a:rPr lang="en-US" altLang="zh-TW" sz="1200" kern="1200" dirty="0">
                <a:solidFill>
                  <a:schemeClr val="tx1"/>
                </a:solidFill>
                <a:effectLst/>
                <a:latin typeface="+mn-lt"/>
                <a:ea typeface="+mn-ea"/>
                <a:cs typeface="+mn-cs"/>
              </a:rPr>
              <a:t> = 1</a:t>
            </a:r>
            <a:r>
              <a:rPr lang="zh-TW" altLang="zh-TW" sz="1200" kern="1200" dirty="0">
                <a:solidFill>
                  <a:schemeClr val="tx1"/>
                </a:solidFill>
                <a:effectLst/>
                <a:latin typeface="+mn-lt"/>
                <a:ea typeface="+mn-ea"/>
                <a:cs typeface="+mn-cs"/>
              </a:rPr>
              <a:t>，進入</a:t>
            </a:r>
            <a:r>
              <a:rPr lang="en-US" altLang="zh-TW" sz="1200" kern="1200" dirty="0">
                <a:solidFill>
                  <a:schemeClr val="tx1"/>
                </a:solidFill>
                <a:effectLst/>
                <a:latin typeface="+mn-lt"/>
                <a:ea typeface="+mn-ea"/>
                <a:cs typeface="+mn-cs"/>
              </a:rPr>
              <a:t>START</a:t>
            </a:r>
            <a:r>
              <a:rPr lang="zh-TW" altLang="zh-TW" sz="1200" kern="1200" dirty="0">
                <a:solidFill>
                  <a:schemeClr val="tx1"/>
                </a:solidFill>
                <a:effectLst/>
                <a:latin typeface="+mn-lt"/>
                <a:ea typeface="+mn-ea"/>
                <a:cs typeface="+mn-cs"/>
              </a:rPr>
              <a:t>狀態，開啟下一個循環。值得注意的是，在我的設計中，無論狀態為何，</a:t>
            </a:r>
            <a:r>
              <a:rPr lang="en-US" altLang="zh-TW" sz="1200" kern="1200" dirty="0" err="1">
                <a:solidFill>
                  <a:schemeClr val="tx1"/>
                </a:solidFill>
                <a:effectLst/>
                <a:latin typeface="+mn-lt"/>
                <a:ea typeface="+mn-ea"/>
                <a:cs typeface="+mn-cs"/>
              </a:rPr>
              <a:t>dgst</a:t>
            </a:r>
            <a:r>
              <a:rPr lang="en-US" altLang="zh-TW" sz="1200" kern="1200" dirty="0">
                <a:solidFill>
                  <a:schemeClr val="tx1"/>
                </a:solidFill>
                <a:effectLst/>
                <a:latin typeface="+mn-lt"/>
                <a:ea typeface="+mn-ea"/>
                <a:cs typeface="+mn-cs"/>
              </a:rPr>
              <a:t>[256:0]</a:t>
            </a:r>
            <a:r>
              <a:rPr lang="zh-TW" altLang="zh-TW" sz="1200" kern="1200" dirty="0">
                <a:solidFill>
                  <a:schemeClr val="tx1"/>
                </a:solidFill>
                <a:effectLst/>
                <a:latin typeface="+mn-lt"/>
                <a:ea typeface="+mn-ea"/>
                <a:cs typeface="+mn-cs"/>
              </a:rPr>
              <a:t>都</a:t>
            </a:r>
            <a:r>
              <a:rPr lang="en-US" altLang="zh-TW" sz="1200" kern="1200" dirty="0">
                <a:solidFill>
                  <a:schemeClr val="tx1"/>
                </a:solidFill>
                <a:effectLst/>
                <a:latin typeface="+mn-lt"/>
                <a:ea typeface="+mn-ea"/>
                <a:cs typeface="+mn-cs"/>
              </a:rPr>
              <a:t>assign</a:t>
            </a:r>
            <a:r>
              <a:rPr lang="zh-TW" altLang="zh-TW" sz="1200" kern="1200" dirty="0">
                <a:solidFill>
                  <a:schemeClr val="tx1"/>
                </a:solidFill>
                <a:effectLst/>
                <a:latin typeface="+mn-lt"/>
                <a:ea typeface="+mn-ea"/>
                <a:cs typeface="+mn-cs"/>
              </a:rPr>
              <a:t>給</a:t>
            </a:r>
            <a:r>
              <a:rPr lang="en-US" altLang="zh-TW" sz="1200" kern="1200" dirty="0">
                <a:solidFill>
                  <a:schemeClr val="tx1"/>
                </a:solidFill>
                <a:effectLst/>
                <a:latin typeface="+mn-lt"/>
                <a:ea typeface="+mn-ea"/>
                <a:cs typeface="+mn-cs"/>
              </a:rPr>
              <a:t>result 0 ~ 7</a:t>
            </a:r>
            <a:r>
              <a:rPr lang="zh-TW" altLang="zh-TW" sz="120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5"/>
          </p:nvPr>
        </p:nvSpPr>
        <p:spPr/>
        <p:txBody>
          <a:bodyPr/>
          <a:lstStyle/>
          <a:p>
            <a:fld id="{20743695-0FBF-4C71-A48C-0219A01A05B1}" type="slidenum">
              <a:rPr lang="zh-TW" altLang="en-US" smtClean="0"/>
              <a:t>9</a:t>
            </a:fld>
            <a:endParaRPr lang="zh-TW" altLang="en-US"/>
          </a:p>
        </p:txBody>
      </p:sp>
    </p:spTree>
    <p:extLst>
      <p:ext uri="{BB962C8B-B14F-4D97-AF65-F5344CB8AC3E}">
        <p14:creationId xmlns:p14="http://schemas.microsoft.com/office/powerpoint/2010/main" val="2190673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743695-0FBF-4C71-A48C-0219A01A05B1}" type="slidenum">
              <a:rPr lang="zh-TW" altLang="en-US" smtClean="0"/>
              <a:t>24</a:t>
            </a:fld>
            <a:endParaRPr lang="zh-TW" altLang="en-US"/>
          </a:p>
        </p:txBody>
      </p:sp>
    </p:spTree>
    <p:extLst>
      <p:ext uri="{BB962C8B-B14F-4D97-AF65-F5344CB8AC3E}">
        <p14:creationId xmlns:p14="http://schemas.microsoft.com/office/powerpoint/2010/main" val="3618632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80121-3330-D5EE-7786-259EAA48813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0816090-6179-7643-148A-CAEB4DEE350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FB1BF7F-7385-F2B7-9B87-7BCC3BFCEB6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0C7EE7A4-7DEF-51D9-2304-DD4F0D4BE08F}"/>
              </a:ext>
            </a:extLst>
          </p:cNvPr>
          <p:cNvSpPr>
            <a:spLocks noGrp="1"/>
          </p:cNvSpPr>
          <p:nvPr>
            <p:ph type="sldNum" sz="quarter" idx="5"/>
          </p:nvPr>
        </p:nvSpPr>
        <p:spPr/>
        <p:txBody>
          <a:bodyPr/>
          <a:lstStyle/>
          <a:p>
            <a:fld id="{20743695-0FBF-4C71-A48C-0219A01A05B1}" type="slidenum">
              <a:rPr lang="zh-TW" altLang="en-US" smtClean="0"/>
              <a:t>25</a:t>
            </a:fld>
            <a:endParaRPr lang="zh-TW" altLang="en-US"/>
          </a:p>
        </p:txBody>
      </p:sp>
    </p:spTree>
    <p:extLst>
      <p:ext uri="{BB962C8B-B14F-4D97-AF65-F5344CB8AC3E}">
        <p14:creationId xmlns:p14="http://schemas.microsoft.com/office/powerpoint/2010/main" val="376511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這次的</a:t>
            </a:r>
            <a:r>
              <a:rPr lang="en-US" altLang="zh-TW" sz="1200" kern="1200" dirty="0">
                <a:solidFill>
                  <a:schemeClr val="tx1"/>
                </a:solidFill>
                <a:effectLst/>
                <a:latin typeface="+mn-lt"/>
                <a:ea typeface="+mn-ea"/>
                <a:cs typeface="+mn-cs"/>
              </a:rPr>
              <a:t>lab</a:t>
            </a:r>
            <a:r>
              <a:rPr lang="zh-TW" altLang="zh-TW" sz="1200" kern="1200" dirty="0">
                <a:solidFill>
                  <a:schemeClr val="tx1"/>
                </a:solidFill>
                <a:effectLst/>
                <a:latin typeface="+mn-lt"/>
                <a:ea typeface="+mn-ea"/>
                <a:cs typeface="+mn-cs"/>
              </a:rPr>
              <a:t>對我來說是三次裡面最難的一個，因為初次接觸</a:t>
            </a:r>
            <a:r>
              <a:rPr lang="en-US" altLang="zh-TW" sz="1200" kern="1200" dirty="0">
                <a:solidFill>
                  <a:schemeClr val="tx1"/>
                </a:solidFill>
                <a:effectLst/>
                <a:latin typeface="+mn-lt"/>
                <a:ea typeface="+mn-ea"/>
                <a:cs typeface="+mn-cs"/>
              </a:rPr>
              <a:t>FPGA</a:t>
            </a:r>
            <a:r>
              <a:rPr lang="zh-TW" altLang="zh-TW" sz="1200" kern="1200" dirty="0">
                <a:solidFill>
                  <a:schemeClr val="tx1"/>
                </a:solidFill>
                <a:effectLst/>
                <a:latin typeface="+mn-lt"/>
                <a:ea typeface="+mn-ea"/>
                <a:cs typeface="+mn-cs"/>
              </a:rPr>
              <a:t>加上沒有寫過</a:t>
            </a:r>
            <a:r>
              <a:rPr lang="en-US" altLang="zh-TW" sz="1200" kern="1200" dirty="0">
                <a:solidFill>
                  <a:schemeClr val="tx1"/>
                </a:solidFill>
                <a:effectLst/>
                <a:latin typeface="+mn-lt"/>
                <a:ea typeface="+mn-ea"/>
                <a:cs typeface="+mn-cs"/>
              </a:rPr>
              <a:t>C code</a:t>
            </a:r>
            <a:r>
              <a:rPr lang="zh-TW" altLang="zh-TW" sz="1200" kern="1200" dirty="0">
                <a:solidFill>
                  <a:schemeClr val="tx1"/>
                </a:solidFill>
                <a:effectLst/>
                <a:latin typeface="+mn-lt"/>
                <a:ea typeface="+mn-ea"/>
                <a:cs typeface="+mn-cs"/>
              </a:rPr>
              <a:t>，因此有很多陌生的領域。可能是因為有很多沒聽過的名詞出現，所以在教學</a:t>
            </a:r>
            <a:r>
              <a:rPr lang="en-US" altLang="zh-TW" sz="1200" kern="1200" dirty="0">
                <a:solidFill>
                  <a:schemeClr val="tx1"/>
                </a:solidFill>
                <a:effectLst/>
                <a:latin typeface="+mn-lt"/>
                <a:ea typeface="+mn-ea"/>
                <a:cs typeface="+mn-cs"/>
              </a:rPr>
              <a:t>FPGA</a:t>
            </a:r>
            <a:r>
              <a:rPr lang="zh-TW" altLang="zh-TW" sz="1200" kern="1200" dirty="0">
                <a:solidFill>
                  <a:schemeClr val="tx1"/>
                </a:solidFill>
                <a:effectLst/>
                <a:latin typeface="+mn-lt"/>
                <a:ea typeface="+mn-ea"/>
                <a:cs typeface="+mn-cs"/>
              </a:rPr>
              <a:t>的課堂上也沒有學得很清楚，但還好在回去複習</a:t>
            </a:r>
            <a:r>
              <a:rPr lang="en-US" altLang="zh-TW" sz="1200" kern="1200" dirty="0">
                <a:solidFill>
                  <a:schemeClr val="tx1"/>
                </a:solidFill>
                <a:effectLst/>
                <a:latin typeface="+mn-lt"/>
                <a:ea typeface="+mn-ea"/>
                <a:cs typeface="+mn-cs"/>
              </a:rPr>
              <a:t>lecture 7</a:t>
            </a:r>
            <a:r>
              <a:rPr lang="zh-TW" altLang="zh-TW" sz="1200" kern="1200" dirty="0">
                <a:solidFill>
                  <a:schemeClr val="tx1"/>
                </a:solidFill>
                <a:effectLst/>
                <a:latin typeface="+mn-lt"/>
                <a:ea typeface="+mn-ea"/>
                <a:cs typeface="+mn-cs"/>
              </a:rPr>
              <a:t>的講義以及跟著步驟實作一次後，有大致清楚整個流程，再加上助教時間來問助教我不清楚的地方，非常有幫助。後來做作業的過程中遇到最大的麻煩其實還是對於整個流程沒有到很熟悉，導致第一次跑的時候，</a:t>
            </a:r>
            <a:r>
              <a:rPr lang="en-US" altLang="zh-TW" sz="1200" kern="1200" dirty="0">
                <a:solidFill>
                  <a:schemeClr val="tx1"/>
                </a:solidFill>
                <a:effectLst/>
                <a:latin typeface="+mn-lt"/>
                <a:ea typeface="+mn-ea"/>
                <a:cs typeface="+mn-cs"/>
              </a:rPr>
              <a:t>digest</a:t>
            </a:r>
            <a:r>
              <a:rPr lang="zh-TW" altLang="zh-TW" sz="1200" kern="1200" dirty="0">
                <a:solidFill>
                  <a:schemeClr val="tx1"/>
                </a:solidFill>
                <a:effectLst/>
                <a:latin typeface="+mn-lt"/>
                <a:ea typeface="+mn-ea"/>
                <a:cs typeface="+mn-cs"/>
              </a:rPr>
              <a:t>出不來，用</a:t>
            </a:r>
            <a:r>
              <a:rPr lang="en-US" altLang="zh-TW" sz="1200" kern="1200" dirty="0">
                <a:solidFill>
                  <a:schemeClr val="tx1"/>
                </a:solidFill>
                <a:effectLst/>
                <a:latin typeface="+mn-lt"/>
                <a:ea typeface="+mn-ea"/>
                <a:cs typeface="+mn-cs"/>
              </a:rPr>
              <a:t>C code print</a:t>
            </a:r>
            <a:r>
              <a:rPr lang="zh-TW" altLang="zh-TW" sz="1200" kern="1200" dirty="0">
                <a:solidFill>
                  <a:schemeClr val="tx1"/>
                </a:solidFill>
                <a:effectLst/>
                <a:latin typeface="+mn-lt"/>
                <a:ea typeface="+mn-ea"/>
                <a:cs typeface="+mn-cs"/>
              </a:rPr>
              <a:t>出每個步驟後，找到是卡在</a:t>
            </a:r>
            <a:r>
              <a:rPr lang="en-US" altLang="zh-TW" sz="1200" kern="1200" dirty="0">
                <a:solidFill>
                  <a:schemeClr val="tx1"/>
                </a:solidFill>
                <a:effectLst/>
                <a:latin typeface="+mn-lt"/>
                <a:ea typeface="+mn-ea"/>
                <a:cs typeface="+mn-cs"/>
              </a:rPr>
              <a:t>C program</a:t>
            </a:r>
            <a:r>
              <a:rPr lang="zh-TW" altLang="zh-TW" sz="1200" kern="1200" dirty="0">
                <a:solidFill>
                  <a:schemeClr val="tx1"/>
                </a:solidFill>
                <a:effectLst/>
                <a:latin typeface="+mn-lt"/>
                <a:ea typeface="+mn-ea"/>
                <a:cs typeface="+mn-cs"/>
              </a:rPr>
              <a:t>一直沒有收到</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回傳的訊號，因此一度懷疑是</a:t>
            </a:r>
            <a:r>
              <a:rPr lang="en-US" altLang="zh-TW" sz="1200" kern="1200" dirty="0">
                <a:solidFill>
                  <a:schemeClr val="tx1"/>
                </a:solidFill>
                <a:effectLst/>
                <a:latin typeface="+mn-lt"/>
                <a:ea typeface="+mn-ea"/>
                <a:cs typeface="+mn-cs"/>
              </a:rPr>
              <a:t>sha2_if</a:t>
            </a:r>
            <a:r>
              <a:rPr lang="zh-TW" altLang="zh-TW" sz="1200" kern="1200" dirty="0">
                <a:solidFill>
                  <a:schemeClr val="tx1"/>
                </a:solidFill>
                <a:effectLst/>
                <a:latin typeface="+mn-lt"/>
                <a:ea typeface="+mn-ea"/>
                <a:cs typeface="+mn-cs"/>
              </a:rPr>
              <a:t>的設計有問題，因此還大費周章在寫了一個</a:t>
            </a:r>
            <a:r>
              <a:rPr lang="en-US" altLang="zh-TW" sz="1200" kern="1200" dirty="0">
                <a:solidFill>
                  <a:schemeClr val="tx1"/>
                </a:solidFill>
                <a:effectLst/>
                <a:latin typeface="+mn-lt"/>
                <a:ea typeface="+mn-ea"/>
                <a:cs typeface="+mn-cs"/>
              </a:rPr>
              <a:t>testbench</a:t>
            </a:r>
            <a:r>
              <a:rPr lang="zh-TW" altLang="zh-TW" sz="1200" kern="1200" dirty="0">
                <a:solidFill>
                  <a:schemeClr val="tx1"/>
                </a:solidFill>
                <a:effectLst/>
                <a:latin typeface="+mn-lt"/>
                <a:ea typeface="+mn-ea"/>
                <a:cs typeface="+mn-cs"/>
              </a:rPr>
              <a:t>去驗</a:t>
            </a:r>
            <a:r>
              <a:rPr lang="en-US" altLang="zh-TW" sz="1200" kern="1200" dirty="0">
                <a:solidFill>
                  <a:schemeClr val="tx1"/>
                </a:solidFill>
                <a:effectLst/>
                <a:latin typeface="+mn-lt"/>
                <a:ea typeface="+mn-ea"/>
                <a:cs typeface="+mn-cs"/>
              </a:rPr>
              <a:t>sha2_if + sha2</a:t>
            </a:r>
            <a:r>
              <a:rPr lang="zh-TW" altLang="zh-TW" sz="1200" kern="1200" dirty="0">
                <a:solidFill>
                  <a:schemeClr val="tx1"/>
                </a:solidFill>
                <a:effectLst/>
                <a:latin typeface="+mn-lt"/>
                <a:ea typeface="+mn-ea"/>
                <a:cs typeface="+mn-cs"/>
              </a:rPr>
              <a:t>的功能是否正確，結果發現功能是正確的，後來又重新下載</a:t>
            </a:r>
            <a:r>
              <a:rPr lang="en-US" altLang="zh-TW" sz="1200" kern="1200" dirty="0" err="1">
                <a:solidFill>
                  <a:schemeClr val="tx1"/>
                </a:solidFill>
                <a:effectLst/>
                <a:latin typeface="+mn-lt"/>
                <a:ea typeface="+mn-ea"/>
                <a:cs typeface="+mn-cs"/>
              </a:rPr>
              <a:t>nthu_sys_lcm_only</a:t>
            </a:r>
            <a:r>
              <a:rPr lang="zh-TW" altLang="zh-TW" sz="1200" kern="1200" dirty="0">
                <a:solidFill>
                  <a:schemeClr val="tx1"/>
                </a:solidFill>
                <a:effectLst/>
                <a:latin typeface="+mn-lt"/>
                <a:ea typeface="+mn-ea"/>
                <a:cs typeface="+mn-cs"/>
              </a:rPr>
              <a:t>再重新</a:t>
            </a:r>
            <a:r>
              <a:rPr lang="en-US" altLang="zh-TW" sz="1200" kern="1200" dirty="0">
                <a:solidFill>
                  <a:schemeClr val="tx1"/>
                </a:solidFill>
                <a:effectLst/>
                <a:latin typeface="+mn-lt"/>
                <a:ea typeface="+mn-ea"/>
                <a:cs typeface="+mn-cs"/>
              </a:rPr>
              <a:t>generate bitstream</a:t>
            </a:r>
            <a:r>
              <a:rPr lang="zh-TW" altLang="zh-TW" sz="1200" kern="1200" dirty="0">
                <a:solidFill>
                  <a:schemeClr val="tx1"/>
                </a:solidFill>
                <a:effectLst/>
                <a:latin typeface="+mn-lt"/>
                <a:ea typeface="+mn-ea"/>
                <a:cs typeface="+mn-cs"/>
              </a:rPr>
              <a:t>並燒錄</a:t>
            </a:r>
            <a:r>
              <a:rPr lang="en-US" altLang="zh-TW" sz="1200" kern="1200" dirty="0">
                <a:solidFill>
                  <a:schemeClr val="tx1"/>
                </a:solidFill>
                <a:effectLst/>
                <a:latin typeface="+mn-lt"/>
                <a:ea typeface="+mn-ea"/>
                <a:cs typeface="+mn-cs"/>
              </a:rPr>
              <a:t>FPGA</a:t>
            </a:r>
            <a:r>
              <a:rPr lang="zh-TW" altLang="zh-TW" sz="1200" kern="1200" dirty="0">
                <a:solidFill>
                  <a:schemeClr val="tx1"/>
                </a:solidFill>
                <a:effectLst/>
                <a:latin typeface="+mn-lt"/>
                <a:ea typeface="+mn-ea"/>
                <a:cs typeface="+mn-cs"/>
              </a:rPr>
              <a:t>再跑一次，</a:t>
            </a:r>
            <a:r>
              <a:rPr lang="en-US" altLang="zh-TW" sz="1200" kern="1200" dirty="0">
                <a:solidFill>
                  <a:schemeClr val="tx1"/>
                </a:solidFill>
                <a:effectLst/>
                <a:latin typeface="+mn-lt"/>
                <a:ea typeface="+mn-ea"/>
                <a:cs typeface="+mn-cs"/>
              </a:rPr>
              <a:t>digest</a:t>
            </a:r>
            <a:r>
              <a:rPr lang="zh-TW" altLang="zh-TW" sz="1200" kern="1200" dirty="0">
                <a:solidFill>
                  <a:schemeClr val="tx1"/>
                </a:solidFill>
                <a:effectLst/>
                <a:latin typeface="+mn-lt"/>
                <a:ea typeface="+mn-ea"/>
                <a:cs typeface="+mn-cs"/>
              </a:rPr>
              <a:t>就印出來了，但是也發現</a:t>
            </a:r>
            <a:r>
              <a:rPr lang="en-US" altLang="zh-TW" sz="1200" kern="1200" dirty="0">
                <a:solidFill>
                  <a:schemeClr val="tx1"/>
                </a:solidFill>
                <a:effectLst/>
                <a:latin typeface="+mn-lt"/>
                <a:ea typeface="+mn-ea"/>
                <a:cs typeface="+mn-cs"/>
              </a:rPr>
              <a:t>endian</a:t>
            </a:r>
            <a:r>
              <a:rPr lang="zh-TW" altLang="zh-TW" sz="1200" kern="1200" dirty="0">
                <a:solidFill>
                  <a:schemeClr val="tx1"/>
                </a:solidFill>
                <a:effectLst/>
                <a:latin typeface="+mn-lt"/>
                <a:ea typeface="+mn-ea"/>
                <a:cs typeface="+mn-cs"/>
              </a:rPr>
              <a:t>有錯，在改過</a:t>
            </a:r>
            <a:r>
              <a:rPr lang="en-US" altLang="zh-TW" sz="1200" kern="1200" dirty="0">
                <a:solidFill>
                  <a:schemeClr val="tx1"/>
                </a:solidFill>
                <a:effectLst/>
                <a:latin typeface="+mn-lt"/>
                <a:ea typeface="+mn-ea"/>
                <a:cs typeface="+mn-cs"/>
              </a:rPr>
              <a:t>endian</a:t>
            </a:r>
            <a:r>
              <a:rPr lang="zh-TW" altLang="zh-TW" sz="1200" kern="1200" dirty="0">
                <a:solidFill>
                  <a:schemeClr val="tx1"/>
                </a:solidFill>
                <a:effectLst/>
                <a:latin typeface="+mn-lt"/>
                <a:ea typeface="+mn-ea"/>
                <a:cs typeface="+mn-cs"/>
              </a:rPr>
              <a:t>後，就成功了。</a:t>
            </a:r>
          </a:p>
          <a:p>
            <a:endParaRPr lang="zh-TW" altLang="en-US" dirty="0"/>
          </a:p>
        </p:txBody>
      </p:sp>
      <p:sp>
        <p:nvSpPr>
          <p:cNvPr id="4" name="投影片編號版面配置區 3"/>
          <p:cNvSpPr>
            <a:spLocks noGrp="1"/>
          </p:cNvSpPr>
          <p:nvPr>
            <p:ph type="sldNum" sz="quarter" idx="5"/>
          </p:nvPr>
        </p:nvSpPr>
        <p:spPr/>
        <p:txBody>
          <a:bodyPr/>
          <a:lstStyle/>
          <a:p>
            <a:fld id="{20743695-0FBF-4C71-A48C-0219A01A05B1}" type="slidenum">
              <a:rPr lang="zh-TW" altLang="en-US" smtClean="0"/>
              <a:t>28</a:t>
            </a:fld>
            <a:endParaRPr lang="zh-TW" altLang="en-US"/>
          </a:p>
        </p:txBody>
      </p:sp>
    </p:spTree>
    <p:extLst>
      <p:ext uri="{BB962C8B-B14F-4D97-AF65-F5344CB8AC3E}">
        <p14:creationId xmlns:p14="http://schemas.microsoft.com/office/powerpoint/2010/main" val="101551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743695-0FBF-4C71-A48C-0219A01A05B1}" type="slidenum">
              <a:rPr lang="zh-TW" altLang="en-US" smtClean="0"/>
              <a:t>30</a:t>
            </a:fld>
            <a:endParaRPr lang="zh-TW" altLang="en-US"/>
          </a:p>
        </p:txBody>
      </p:sp>
    </p:spTree>
    <p:extLst>
      <p:ext uri="{BB962C8B-B14F-4D97-AF65-F5344CB8AC3E}">
        <p14:creationId xmlns:p14="http://schemas.microsoft.com/office/powerpoint/2010/main" val="1679931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A22BBD-8665-C58A-63A1-47D8C09DFEF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81105B7-6456-B5A2-6B31-C02F2538F8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4C020952-3BD4-C537-8EB5-D766D17864CA}"/>
              </a:ext>
            </a:extLst>
          </p:cNvPr>
          <p:cNvSpPr>
            <a:spLocks noGrp="1"/>
          </p:cNvSpPr>
          <p:nvPr>
            <p:ph type="dt" sz="half" idx="10"/>
          </p:nvPr>
        </p:nvSpPr>
        <p:spPr/>
        <p:txBody>
          <a:bodyPr/>
          <a:lstStyle/>
          <a:p>
            <a:fld id="{742F0C66-7665-447F-B13F-D98F9CBB8D35}" type="datetime1">
              <a:rPr lang="zh-TW" altLang="en-US" smtClean="0"/>
              <a:t>2025/6/6</a:t>
            </a:fld>
            <a:endParaRPr lang="zh-TW" altLang="en-US"/>
          </a:p>
        </p:txBody>
      </p:sp>
      <p:sp>
        <p:nvSpPr>
          <p:cNvPr id="5" name="頁尾版面配置區 4">
            <a:extLst>
              <a:ext uri="{FF2B5EF4-FFF2-40B4-BE49-F238E27FC236}">
                <a16:creationId xmlns:a16="http://schemas.microsoft.com/office/drawing/2014/main" id="{4B654FB5-CFC4-05DE-CC83-DB68D5FCE74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96BC956-1229-1AB4-F226-ECE98FCDB8A6}"/>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2027449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4F87B7-3A45-629A-6504-690B568582F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29629C33-AC92-D91B-6DA5-7AA41794C0C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D735BD4-1517-1738-2D60-EEFBD3C77325}"/>
              </a:ext>
            </a:extLst>
          </p:cNvPr>
          <p:cNvSpPr>
            <a:spLocks noGrp="1"/>
          </p:cNvSpPr>
          <p:nvPr>
            <p:ph type="dt" sz="half" idx="10"/>
          </p:nvPr>
        </p:nvSpPr>
        <p:spPr/>
        <p:txBody>
          <a:bodyPr/>
          <a:lstStyle/>
          <a:p>
            <a:fld id="{A0D88B7B-4A9F-46B2-9D41-777CB578C4A1}" type="datetime1">
              <a:rPr lang="zh-TW" altLang="en-US" smtClean="0"/>
              <a:t>2025/6/6</a:t>
            </a:fld>
            <a:endParaRPr lang="zh-TW" altLang="en-US"/>
          </a:p>
        </p:txBody>
      </p:sp>
      <p:sp>
        <p:nvSpPr>
          <p:cNvPr id="5" name="頁尾版面配置區 4">
            <a:extLst>
              <a:ext uri="{FF2B5EF4-FFF2-40B4-BE49-F238E27FC236}">
                <a16:creationId xmlns:a16="http://schemas.microsoft.com/office/drawing/2014/main" id="{6C592918-38CB-4673-A6EA-1A665B87BD2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77A12DA-4FBA-9C1B-AAE0-E2721A5D2A85}"/>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1895022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E32EB77-0B07-3CD7-744C-08C6DFEA773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7548E7F-5B1C-A559-95A1-41B4A470951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3668A0A-5B0E-E571-3AAB-B48F97B85034}"/>
              </a:ext>
            </a:extLst>
          </p:cNvPr>
          <p:cNvSpPr>
            <a:spLocks noGrp="1"/>
          </p:cNvSpPr>
          <p:nvPr>
            <p:ph type="dt" sz="half" idx="10"/>
          </p:nvPr>
        </p:nvSpPr>
        <p:spPr/>
        <p:txBody>
          <a:bodyPr/>
          <a:lstStyle/>
          <a:p>
            <a:fld id="{E3AA4EA4-C29B-4709-B7F4-60CF9EC86BA0}" type="datetime1">
              <a:rPr lang="zh-TW" altLang="en-US" smtClean="0"/>
              <a:t>2025/6/6</a:t>
            </a:fld>
            <a:endParaRPr lang="zh-TW" altLang="en-US"/>
          </a:p>
        </p:txBody>
      </p:sp>
      <p:sp>
        <p:nvSpPr>
          <p:cNvPr id="5" name="頁尾版面配置區 4">
            <a:extLst>
              <a:ext uri="{FF2B5EF4-FFF2-40B4-BE49-F238E27FC236}">
                <a16:creationId xmlns:a16="http://schemas.microsoft.com/office/drawing/2014/main" id="{8F2F3C47-E6A4-4ED8-1EB8-B28A77EE8B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29580C-A448-0897-B2D2-D2567073FFD4}"/>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392031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89342-AD0B-D3CD-8B46-32E395C591E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EBF4FB7-3751-D242-4373-F11E894FC29F}"/>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023ECAE-68D9-A07E-BB0B-DACEE4F8833F}"/>
              </a:ext>
            </a:extLst>
          </p:cNvPr>
          <p:cNvSpPr>
            <a:spLocks noGrp="1"/>
          </p:cNvSpPr>
          <p:nvPr>
            <p:ph type="dt" sz="half" idx="10"/>
          </p:nvPr>
        </p:nvSpPr>
        <p:spPr/>
        <p:txBody>
          <a:bodyPr/>
          <a:lstStyle/>
          <a:p>
            <a:fld id="{43D3A1A5-F066-4FBC-BA06-E1F2A3C6469C}" type="datetime1">
              <a:rPr lang="zh-TW" altLang="en-US" smtClean="0"/>
              <a:t>2025/6/6</a:t>
            </a:fld>
            <a:endParaRPr lang="zh-TW" altLang="en-US"/>
          </a:p>
        </p:txBody>
      </p:sp>
      <p:sp>
        <p:nvSpPr>
          <p:cNvPr id="5" name="頁尾版面配置區 4">
            <a:extLst>
              <a:ext uri="{FF2B5EF4-FFF2-40B4-BE49-F238E27FC236}">
                <a16:creationId xmlns:a16="http://schemas.microsoft.com/office/drawing/2014/main" id="{AEB4EA1C-67F2-EBA5-952B-C34C37DEE7D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E598941-FBE8-0CE4-95DF-6468528B9A7C}"/>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3447921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AB788C-3577-E780-6B5D-B4EFAE06728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87A9D43-01BC-FAE3-6339-ACB5617FB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782116-B160-603A-B731-83368F2684E4}"/>
              </a:ext>
            </a:extLst>
          </p:cNvPr>
          <p:cNvSpPr>
            <a:spLocks noGrp="1"/>
          </p:cNvSpPr>
          <p:nvPr>
            <p:ph type="dt" sz="half" idx="10"/>
          </p:nvPr>
        </p:nvSpPr>
        <p:spPr/>
        <p:txBody>
          <a:bodyPr/>
          <a:lstStyle/>
          <a:p>
            <a:fld id="{BFC3A2DD-6DD5-4F30-9501-F968394176B6}" type="datetime1">
              <a:rPr lang="zh-TW" altLang="en-US" smtClean="0"/>
              <a:t>2025/6/6</a:t>
            </a:fld>
            <a:endParaRPr lang="zh-TW" altLang="en-US"/>
          </a:p>
        </p:txBody>
      </p:sp>
      <p:sp>
        <p:nvSpPr>
          <p:cNvPr id="5" name="頁尾版面配置區 4">
            <a:extLst>
              <a:ext uri="{FF2B5EF4-FFF2-40B4-BE49-F238E27FC236}">
                <a16:creationId xmlns:a16="http://schemas.microsoft.com/office/drawing/2014/main" id="{5112B3EC-BC10-DB1D-39B8-F094C0BCBE5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7953F10-4EB6-04EC-F440-90D5D29DE3BF}"/>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2470565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350256-3620-57C7-A8AF-D5F2F62621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9A0F22-ED85-43EB-7743-E1F2CEA790E3}"/>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E13DBF6-725B-0D62-8679-7DECED136F0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287F1CF-6DBC-6020-6CF7-F97E0DFE2E66}"/>
              </a:ext>
            </a:extLst>
          </p:cNvPr>
          <p:cNvSpPr>
            <a:spLocks noGrp="1"/>
          </p:cNvSpPr>
          <p:nvPr>
            <p:ph type="dt" sz="half" idx="10"/>
          </p:nvPr>
        </p:nvSpPr>
        <p:spPr/>
        <p:txBody>
          <a:bodyPr/>
          <a:lstStyle/>
          <a:p>
            <a:fld id="{11A21535-1D69-47E9-978A-B2A0AF6A2A54}" type="datetime1">
              <a:rPr lang="zh-TW" altLang="en-US" smtClean="0"/>
              <a:t>2025/6/6</a:t>
            </a:fld>
            <a:endParaRPr lang="zh-TW" altLang="en-US"/>
          </a:p>
        </p:txBody>
      </p:sp>
      <p:sp>
        <p:nvSpPr>
          <p:cNvPr id="6" name="頁尾版面配置區 5">
            <a:extLst>
              <a:ext uri="{FF2B5EF4-FFF2-40B4-BE49-F238E27FC236}">
                <a16:creationId xmlns:a16="http://schemas.microsoft.com/office/drawing/2014/main" id="{64749C9F-B8F9-E613-CE0C-FF25FBBFE46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057D17C-CE09-C173-050E-1A605A7C5A51}"/>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2196727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B8707-4948-B651-C1D2-36098DF64DF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34E2743-60F6-62B1-5145-A8AB24B05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E58D3984-772D-F54E-E54F-B9188B310E7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A8F8DC7-9236-E4FF-0DC1-4BD8180461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D9EFB30-C85B-FB47-38EE-83FB1C06923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862A390-6551-30BB-CDC7-214F51C22037}"/>
              </a:ext>
            </a:extLst>
          </p:cNvPr>
          <p:cNvSpPr>
            <a:spLocks noGrp="1"/>
          </p:cNvSpPr>
          <p:nvPr>
            <p:ph type="dt" sz="half" idx="10"/>
          </p:nvPr>
        </p:nvSpPr>
        <p:spPr/>
        <p:txBody>
          <a:bodyPr/>
          <a:lstStyle/>
          <a:p>
            <a:fld id="{4C89B467-403E-440F-982E-A790617FB2CA}" type="datetime1">
              <a:rPr lang="zh-TW" altLang="en-US" smtClean="0"/>
              <a:t>2025/6/6</a:t>
            </a:fld>
            <a:endParaRPr lang="zh-TW" altLang="en-US"/>
          </a:p>
        </p:txBody>
      </p:sp>
      <p:sp>
        <p:nvSpPr>
          <p:cNvPr id="8" name="頁尾版面配置區 7">
            <a:extLst>
              <a:ext uri="{FF2B5EF4-FFF2-40B4-BE49-F238E27FC236}">
                <a16:creationId xmlns:a16="http://schemas.microsoft.com/office/drawing/2014/main" id="{82828F0A-F8E9-E43C-D7DE-FCA3A05A611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66E16D8-D876-6B0F-05F0-C0493574CFD8}"/>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102326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264FAC-5922-F533-59C4-6CAECE81A2E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E7D2FF7-5070-4196-E5CF-395530C25D2D}"/>
              </a:ext>
            </a:extLst>
          </p:cNvPr>
          <p:cNvSpPr>
            <a:spLocks noGrp="1"/>
          </p:cNvSpPr>
          <p:nvPr>
            <p:ph type="dt" sz="half" idx="10"/>
          </p:nvPr>
        </p:nvSpPr>
        <p:spPr/>
        <p:txBody>
          <a:bodyPr/>
          <a:lstStyle/>
          <a:p>
            <a:fld id="{1F544CF2-0DDC-48EB-A51C-A3FACCA5EEAF}" type="datetime1">
              <a:rPr lang="zh-TW" altLang="en-US" smtClean="0"/>
              <a:t>2025/6/6</a:t>
            </a:fld>
            <a:endParaRPr lang="zh-TW" altLang="en-US"/>
          </a:p>
        </p:txBody>
      </p:sp>
      <p:sp>
        <p:nvSpPr>
          <p:cNvPr id="4" name="頁尾版面配置區 3">
            <a:extLst>
              <a:ext uri="{FF2B5EF4-FFF2-40B4-BE49-F238E27FC236}">
                <a16:creationId xmlns:a16="http://schemas.microsoft.com/office/drawing/2014/main" id="{0C062AE3-36A4-360C-21BC-198B631FBFF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A71658D-B6CF-B43F-D135-B7B8B36D64AA}"/>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213886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C26C868-FE13-7EA9-5C8C-9DFE2140D076}"/>
              </a:ext>
            </a:extLst>
          </p:cNvPr>
          <p:cNvSpPr>
            <a:spLocks noGrp="1"/>
          </p:cNvSpPr>
          <p:nvPr>
            <p:ph type="dt" sz="half" idx="10"/>
          </p:nvPr>
        </p:nvSpPr>
        <p:spPr/>
        <p:txBody>
          <a:bodyPr/>
          <a:lstStyle/>
          <a:p>
            <a:fld id="{16FA476A-B145-49BF-9853-8E6598DA1FF6}" type="datetime1">
              <a:rPr lang="zh-TW" altLang="en-US" smtClean="0"/>
              <a:t>2025/6/6</a:t>
            </a:fld>
            <a:endParaRPr lang="zh-TW" altLang="en-US"/>
          </a:p>
        </p:txBody>
      </p:sp>
      <p:sp>
        <p:nvSpPr>
          <p:cNvPr id="3" name="頁尾版面配置區 2">
            <a:extLst>
              <a:ext uri="{FF2B5EF4-FFF2-40B4-BE49-F238E27FC236}">
                <a16:creationId xmlns:a16="http://schemas.microsoft.com/office/drawing/2014/main" id="{0BE71E7A-CC6F-6E34-BF06-1A6B50A92C6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7AAE40C-71C2-3D53-1AA7-E4F352809E2E}"/>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1737404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D4537B-0062-DF28-9925-AC87D95AC6A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E0D91F1-1695-26BF-5AC4-322D1353A0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2D297D4-9525-F2BF-415B-387BC8800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83FEA20-3C9F-5B02-A0A2-3883CE39A055}"/>
              </a:ext>
            </a:extLst>
          </p:cNvPr>
          <p:cNvSpPr>
            <a:spLocks noGrp="1"/>
          </p:cNvSpPr>
          <p:nvPr>
            <p:ph type="dt" sz="half" idx="10"/>
          </p:nvPr>
        </p:nvSpPr>
        <p:spPr/>
        <p:txBody>
          <a:bodyPr/>
          <a:lstStyle/>
          <a:p>
            <a:fld id="{9994940F-2AA2-438C-8FF4-D35216E4A550}" type="datetime1">
              <a:rPr lang="zh-TW" altLang="en-US" smtClean="0"/>
              <a:t>2025/6/6</a:t>
            </a:fld>
            <a:endParaRPr lang="zh-TW" altLang="en-US"/>
          </a:p>
        </p:txBody>
      </p:sp>
      <p:sp>
        <p:nvSpPr>
          <p:cNvPr id="6" name="頁尾版面配置區 5">
            <a:extLst>
              <a:ext uri="{FF2B5EF4-FFF2-40B4-BE49-F238E27FC236}">
                <a16:creationId xmlns:a16="http://schemas.microsoft.com/office/drawing/2014/main" id="{30F0DFAF-FAF3-9248-FE76-82F5E535199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B1DE8B4-5AAF-B25D-B0FC-887183DA05F4}"/>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3844653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9FAF7-6040-3D55-8F35-2FD84B62C76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8093E80-CFB6-CD23-A24F-034BE9252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657D280-0991-40BA-4B7C-B0057163E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05B7333-E2F1-0D36-74B5-2410B498AB3F}"/>
              </a:ext>
            </a:extLst>
          </p:cNvPr>
          <p:cNvSpPr>
            <a:spLocks noGrp="1"/>
          </p:cNvSpPr>
          <p:nvPr>
            <p:ph type="dt" sz="half" idx="10"/>
          </p:nvPr>
        </p:nvSpPr>
        <p:spPr/>
        <p:txBody>
          <a:bodyPr/>
          <a:lstStyle/>
          <a:p>
            <a:fld id="{6140CDB0-FA05-4491-AA33-DD2AAF574F98}" type="datetime1">
              <a:rPr lang="zh-TW" altLang="en-US" smtClean="0"/>
              <a:t>2025/6/6</a:t>
            </a:fld>
            <a:endParaRPr lang="zh-TW" altLang="en-US"/>
          </a:p>
        </p:txBody>
      </p:sp>
      <p:sp>
        <p:nvSpPr>
          <p:cNvPr id="6" name="頁尾版面配置區 5">
            <a:extLst>
              <a:ext uri="{FF2B5EF4-FFF2-40B4-BE49-F238E27FC236}">
                <a16:creationId xmlns:a16="http://schemas.microsoft.com/office/drawing/2014/main" id="{330CCD6D-3F0D-0EFF-DB04-06F77AC980F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63BFF71-EF4E-EDF9-404A-3C97DC3776A6}"/>
              </a:ext>
            </a:extLst>
          </p:cNvPr>
          <p:cNvSpPr>
            <a:spLocks noGrp="1"/>
          </p:cNvSpPr>
          <p:nvPr>
            <p:ph type="sldNum" sz="quarter" idx="12"/>
          </p:nvPr>
        </p:nvSpPr>
        <p:spPr/>
        <p:txBody>
          <a:body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2746200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6AECCFA-C93A-051F-EA13-BA79546B8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08A024D-D0DA-E66B-EB00-6058AB8BE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38F4D8E-AAE8-2B18-8F93-CB12066A95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6B5C1B-A6D8-4114-B920-770688DC0270}" type="datetime1">
              <a:rPr lang="zh-TW" altLang="en-US" smtClean="0"/>
              <a:t>2025/6/6</a:t>
            </a:fld>
            <a:endParaRPr lang="zh-TW" altLang="en-US"/>
          </a:p>
        </p:txBody>
      </p:sp>
      <p:sp>
        <p:nvSpPr>
          <p:cNvPr id="5" name="頁尾版面配置區 4">
            <a:extLst>
              <a:ext uri="{FF2B5EF4-FFF2-40B4-BE49-F238E27FC236}">
                <a16:creationId xmlns:a16="http://schemas.microsoft.com/office/drawing/2014/main" id="{342C24C0-D2CC-EA54-8753-2D0C3D33FD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0342C9-38CB-4E11-FB12-72BAFFD199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BB51E5-10F7-4348-99AA-A83F4961A80E}" type="slidenum">
              <a:rPr lang="zh-TW" altLang="en-US" smtClean="0"/>
              <a:t>‹#›</a:t>
            </a:fld>
            <a:endParaRPr lang="zh-TW" altLang="en-US"/>
          </a:p>
        </p:txBody>
      </p:sp>
    </p:spTree>
    <p:extLst>
      <p:ext uri="{BB962C8B-B14F-4D97-AF65-F5344CB8AC3E}">
        <p14:creationId xmlns:p14="http://schemas.microsoft.com/office/powerpoint/2010/main" val="3899696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F75183D9-62BE-E9B4-B4E2-33F250333691}"/>
              </a:ext>
            </a:extLst>
          </p:cNvPr>
          <p:cNvPicPr>
            <a:picLocks noChangeAspect="1"/>
          </p:cNvPicPr>
          <p:nvPr/>
        </p:nvPicPr>
        <p:blipFill>
          <a:blip r:embed="rId2"/>
          <a:stretch>
            <a:fillRect/>
          </a:stretch>
        </p:blipFill>
        <p:spPr>
          <a:xfrm>
            <a:off x="7426271" y="0"/>
            <a:ext cx="4765729" cy="3161654"/>
          </a:xfrm>
          <a:prstGeom prst="rect">
            <a:avLst/>
          </a:prstGeom>
        </p:spPr>
      </p:pic>
      <p:sp>
        <p:nvSpPr>
          <p:cNvPr id="10" name="直角三角形 9">
            <a:extLst>
              <a:ext uri="{FF2B5EF4-FFF2-40B4-BE49-F238E27FC236}">
                <a16:creationId xmlns:a16="http://schemas.microsoft.com/office/drawing/2014/main" id="{4CAB6A2E-4B1A-8FF6-A148-2A3254CC6C4A}"/>
              </a:ext>
            </a:extLst>
          </p:cNvPr>
          <p:cNvSpPr/>
          <p:nvPr/>
        </p:nvSpPr>
        <p:spPr>
          <a:xfrm>
            <a:off x="7426271" y="0"/>
            <a:ext cx="4765729" cy="3161654"/>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50524DD-90F8-7CEF-1B85-EFBFCEE3B8FC}"/>
              </a:ext>
            </a:extLst>
          </p:cNvPr>
          <p:cNvSpPr>
            <a:spLocks noGrp="1"/>
          </p:cNvSpPr>
          <p:nvPr>
            <p:ph type="ctrTitle"/>
          </p:nvPr>
        </p:nvSpPr>
        <p:spPr>
          <a:xfrm>
            <a:off x="665135" y="642975"/>
            <a:ext cx="9144000" cy="2133599"/>
          </a:xfrm>
        </p:spPr>
        <p:txBody>
          <a:bodyPr>
            <a:normAutofit/>
          </a:bodyPr>
          <a:lstStyle/>
          <a:p>
            <a:pPr algn="l"/>
            <a:r>
              <a:rPr lang="en-US" altLang="zh-TW" sz="5300" b="1" dirty="0">
                <a:latin typeface="Times New Roman" panose="02020603050405020304" pitchFamily="18" charset="0"/>
                <a:cs typeface="Times New Roman" panose="02020603050405020304" pitchFamily="18" charset="0"/>
              </a:rPr>
              <a:t>Design of Chip Security</a:t>
            </a:r>
            <a:br>
              <a:rPr lang="zh-TW" altLang="zh-TW" dirty="0">
                <a:latin typeface="Times New Roman" panose="02020603050405020304" pitchFamily="18" charset="0"/>
                <a:cs typeface="Times New Roman" panose="02020603050405020304" pitchFamily="18" charset="0"/>
              </a:rPr>
            </a:br>
            <a:br>
              <a:rPr lang="en-US" altLang="zh-TW" sz="4000" dirty="0">
                <a:latin typeface="Times New Roman" panose="02020603050405020304" pitchFamily="18" charset="0"/>
                <a:cs typeface="Times New Roman" panose="02020603050405020304" pitchFamily="18" charset="0"/>
              </a:rPr>
            </a:br>
            <a:r>
              <a:rPr lang="en-US" altLang="zh-TW" sz="4000" dirty="0">
                <a:latin typeface="Times New Roman" panose="02020603050405020304" pitchFamily="18" charset="0"/>
                <a:cs typeface="Times New Roman" panose="02020603050405020304" pitchFamily="18" charset="0"/>
              </a:rPr>
              <a:t>Lab03 Report</a:t>
            </a:r>
            <a:endParaRPr lang="zh-TW" altLang="en-US"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E01A04C9-AA5C-82F1-AFE6-C752E70F533F}"/>
              </a:ext>
            </a:extLst>
          </p:cNvPr>
          <p:cNvSpPr>
            <a:spLocks noGrp="1"/>
          </p:cNvSpPr>
          <p:nvPr>
            <p:ph type="subTitle" idx="1"/>
          </p:nvPr>
        </p:nvSpPr>
        <p:spPr>
          <a:xfrm>
            <a:off x="1947334" y="5197022"/>
            <a:ext cx="9144000" cy="1018003"/>
          </a:xfrm>
        </p:spPr>
        <p:txBody>
          <a:bodyPr/>
          <a:lstStyle/>
          <a:p>
            <a:pPr algn="r"/>
            <a:r>
              <a:rPr lang="en-US" altLang="zh-TW" dirty="0">
                <a:latin typeface="Times New Roman" panose="02020603050405020304" pitchFamily="18" charset="0"/>
                <a:ea typeface="標楷體" panose="03000509000000000000" pitchFamily="65" charset="-120"/>
                <a:cs typeface="Times New Roman" panose="02020603050405020304" pitchFamily="18" charset="0"/>
              </a:rPr>
              <a:t>Name:       </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王品然</a:t>
            </a:r>
          </a:p>
          <a:p>
            <a:pPr algn="r"/>
            <a:r>
              <a:rPr lang="en-US" altLang="zh-TW" dirty="0">
                <a:latin typeface="Times New Roman" panose="02020603050405020304" pitchFamily="18" charset="0"/>
                <a:ea typeface="標楷體" panose="03000509000000000000" pitchFamily="65" charset="-120"/>
                <a:cs typeface="Times New Roman" panose="02020603050405020304" pitchFamily="18" charset="0"/>
              </a:rPr>
              <a:t>Student ID: 113063572</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DFC0C5C-29B9-AFB4-8E30-F7084B796CEE}"/>
              </a:ext>
            </a:extLst>
          </p:cNvPr>
          <p:cNvSpPr>
            <a:spLocks noGrp="1"/>
          </p:cNvSpPr>
          <p:nvPr>
            <p:ph type="sldNum" sz="quarter" idx="12"/>
          </p:nvPr>
        </p:nvSpPr>
        <p:spPr/>
        <p:txBody>
          <a:bodyPr/>
          <a:lstStyle/>
          <a:p>
            <a:fld id="{A8BB51E5-10F7-4348-99AA-A83F4961A80E}" type="slidenum">
              <a:rPr lang="zh-TW" altLang="en-US" smtClean="0"/>
              <a:t>1</a:t>
            </a:fld>
            <a:endParaRPr lang="zh-TW" altLang="en-US"/>
          </a:p>
        </p:txBody>
      </p:sp>
      <p:pic>
        <p:nvPicPr>
          <p:cNvPr id="8" name="圖片 7">
            <a:extLst>
              <a:ext uri="{FF2B5EF4-FFF2-40B4-BE49-F238E27FC236}">
                <a16:creationId xmlns:a16="http://schemas.microsoft.com/office/drawing/2014/main" id="{ED2DBF82-FF9E-9405-3968-C451FAEC6B51}"/>
              </a:ext>
            </a:extLst>
          </p:cNvPr>
          <p:cNvPicPr>
            <a:picLocks noChangeAspect="1"/>
          </p:cNvPicPr>
          <p:nvPr/>
        </p:nvPicPr>
        <p:blipFill>
          <a:blip r:embed="rId3"/>
          <a:stretch>
            <a:fillRect/>
          </a:stretch>
        </p:blipFill>
        <p:spPr>
          <a:xfrm>
            <a:off x="0" y="3680848"/>
            <a:ext cx="4765729" cy="3177152"/>
          </a:xfrm>
          <a:prstGeom prst="rtTriangle">
            <a:avLst/>
          </a:prstGeom>
        </p:spPr>
      </p:pic>
    </p:spTree>
    <p:extLst>
      <p:ext uri="{BB962C8B-B14F-4D97-AF65-F5344CB8AC3E}">
        <p14:creationId xmlns:p14="http://schemas.microsoft.com/office/powerpoint/2010/main" val="2013583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42586-DFCE-AD50-9FB9-6128AEBF769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95E435C-17B8-6E6B-426F-A6F1FA4C4C76}"/>
              </a:ext>
            </a:extLst>
          </p:cNvPr>
          <p:cNvSpPr>
            <a:spLocks noGrp="1"/>
          </p:cNvSpPr>
          <p:nvPr>
            <p:ph type="title"/>
          </p:nvPr>
        </p:nvSpPr>
        <p:spPr>
          <a:xfrm>
            <a:off x="1244600" y="2766218"/>
            <a:ext cx="9702800" cy="1325563"/>
          </a:xfrm>
        </p:spPr>
        <p:txBody>
          <a:bodyPr>
            <a:normAutofit/>
          </a:bodyPr>
          <a:lstStyle/>
          <a:p>
            <a:r>
              <a:rPr lang="en-US" altLang="zh-TW" sz="5400" dirty="0">
                <a:latin typeface="Times New Roman" panose="02020603050405020304" pitchFamily="18" charset="0"/>
                <a:ea typeface="標楷體" panose="03000509000000000000" pitchFamily="65" charset="-120"/>
                <a:cs typeface="Times New Roman" panose="02020603050405020304" pitchFamily="18" charset="0"/>
              </a:rPr>
              <a:t>Build CPU system with packed IP </a:t>
            </a:r>
          </a:p>
        </p:txBody>
      </p:sp>
      <p:sp>
        <p:nvSpPr>
          <p:cNvPr id="4" name="投影片編號版面配置區 3">
            <a:extLst>
              <a:ext uri="{FF2B5EF4-FFF2-40B4-BE49-F238E27FC236}">
                <a16:creationId xmlns:a16="http://schemas.microsoft.com/office/drawing/2014/main" id="{2E66F321-09BE-D28A-F36F-4B2D218C1C2A}"/>
              </a:ext>
            </a:extLst>
          </p:cNvPr>
          <p:cNvSpPr>
            <a:spLocks noGrp="1"/>
          </p:cNvSpPr>
          <p:nvPr>
            <p:ph type="sldNum" sz="quarter" idx="12"/>
          </p:nvPr>
        </p:nvSpPr>
        <p:spPr/>
        <p:txBody>
          <a:bodyPr/>
          <a:lstStyle/>
          <a:p>
            <a:fld id="{A8BB51E5-10F7-4348-99AA-A83F4961A80E}" type="slidenum">
              <a:rPr lang="zh-TW" altLang="en-US" smtClean="0"/>
              <a:t>10</a:t>
            </a:fld>
            <a:endParaRPr lang="zh-TW" altLang="en-US"/>
          </a:p>
        </p:txBody>
      </p:sp>
    </p:spTree>
    <p:extLst>
      <p:ext uri="{BB962C8B-B14F-4D97-AF65-F5344CB8AC3E}">
        <p14:creationId xmlns:p14="http://schemas.microsoft.com/office/powerpoint/2010/main" val="2853843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E97138-18D2-05EC-0A40-DC04EB4BB47C}"/>
              </a:ext>
            </a:extLst>
          </p:cNvPr>
          <p:cNvSpPr>
            <a:spLocks noGrp="1"/>
          </p:cNvSpPr>
          <p:nvPr>
            <p:ph type="title"/>
          </p:nvPr>
        </p:nvSpPr>
        <p:spPr/>
        <p:txBody>
          <a:bodyPr/>
          <a:lstStyle/>
          <a:p>
            <a:r>
              <a:rPr lang="en-US" altLang="zh-TW" dirty="0"/>
              <a:t>Replace default IP with my sha256 IP</a:t>
            </a:r>
            <a:endParaRPr lang="zh-TW" altLang="en-US" dirty="0"/>
          </a:p>
        </p:txBody>
      </p:sp>
      <p:sp>
        <p:nvSpPr>
          <p:cNvPr id="4" name="投影片編號版面配置區 3">
            <a:extLst>
              <a:ext uri="{FF2B5EF4-FFF2-40B4-BE49-F238E27FC236}">
                <a16:creationId xmlns:a16="http://schemas.microsoft.com/office/drawing/2014/main" id="{D497632E-27CB-19C5-0F18-B24C4CFC4D4A}"/>
              </a:ext>
            </a:extLst>
          </p:cNvPr>
          <p:cNvSpPr>
            <a:spLocks noGrp="1"/>
          </p:cNvSpPr>
          <p:nvPr>
            <p:ph type="sldNum" sz="quarter" idx="12"/>
          </p:nvPr>
        </p:nvSpPr>
        <p:spPr/>
        <p:txBody>
          <a:bodyPr/>
          <a:lstStyle/>
          <a:p>
            <a:fld id="{A8BB51E5-10F7-4348-99AA-A83F4961A80E}" type="slidenum">
              <a:rPr lang="zh-TW" altLang="en-US" smtClean="0"/>
              <a:t>11</a:t>
            </a:fld>
            <a:endParaRPr lang="zh-TW" altLang="en-US"/>
          </a:p>
        </p:txBody>
      </p:sp>
      <p:pic>
        <p:nvPicPr>
          <p:cNvPr id="5" name="內容版面配置區 4">
            <a:extLst>
              <a:ext uri="{FF2B5EF4-FFF2-40B4-BE49-F238E27FC236}">
                <a16:creationId xmlns:a16="http://schemas.microsoft.com/office/drawing/2014/main" id="{E5F27443-7DC2-AEF0-2365-C65B78295CB4}"/>
              </a:ext>
            </a:extLst>
          </p:cNvPr>
          <p:cNvPicPr>
            <a:picLocks noChangeAspect="1"/>
          </p:cNvPicPr>
          <p:nvPr/>
        </p:nvPicPr>
        <p:blipFill>
          <a:blip r:embed="rId2"/>
          <a:stretch>
            <a:fillRect/>
          </a:stretch>
        </p:blipFill>
        <p:spPr>
          <a:xfrm>
            <a:off x="165948" y="2537805"/>
            <a:ext cx="11670453" cy="3103190"/>
          </a:xfrm>
          <a:prstGeom prst="rect">
            <a:avLst/>
          </a:prstGeom>
        </p:spPr>
      </p:pic>
      <p:sp>
        <p:nvSpPr>
          <p:cNvPr id="6" name="橢圓 5">
            <a:extLst>
              <a:ext uri="{FF2B5EF4-FFF2-40B4-BE49-F238E27FC236}">
                <a16:creationId xmlns:a16="http://schemas.microsoft.com/office/drawing/2014/main" id="{DB15D7E5-A609-DCFA-BBB2-3CAAB7213120}"/>
              </a:ext>
            </a:extLst>
          </p:cNvPr>
          <p:cNvSpPr/>
          <p:nvPr/>
        </p:nvSpPr>
        <p:spPr>
          <a:xfrm>
            <a:off x="9711267" y="3327401"/>
            <a:ext cx="1642533" cy="10414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5C25A3CB-DF6D-51B7-AF59-5837D4123171}"/>
              </a:ext>
            </a:extLst>
          </p:cNvPr>
          <p:cNvSpPr txBox="1"/>
          <p:nvPr/>
        </p:nvSpPr>
        <p:spPr>
          <a:xfrm>
            <a:off x="9816343" y="2958069"/>
            <a:ext cx="1432380" cy="369332"/>
          </a:xfrm>
          <a:prstGeom prst="rect">
            <a:avLst/>
          </a:prstGeom>
          <a:noFill/>
        </p:spPr>
        <p:txBody>
          <a:bodyPr wrap="none" rtlCol="0">
            <a:spAutoFit/>
          </a:bodyPr>
          <a:lstStyle/>
          <a:p>
            <a:r>
              <a:rPr lang="en-US" altLang="zh-TW" dirty="0">
                <a:solidFill>
                  <a:srgbClr val="FF0000"/>
                </a:solidFill>
              </a:rPr>
              <a:t>My packed IP</a:t>
            </a:r>
            <a:endParaRPr lang="zh-TW" altLang="en-US" dirty="0">
              <a:solidFill>
                <a:srgbClr val="FF0000"/>
              </a:solidFill>
            </a:endParaRPr>
          </a:p>
        </p:txBody>
      </p:sp>
      <p:sp>
        <p:nvSpPr>
          <p:cNvPr id="8" name="頁尾版面配置區 7">
            <a:extLst>
              <a:ext uri="{FF2B5EF4-FFF2-40B4-BE49-F238E27FC236}">
                <a16:creationId xmlns:a16="http://schemas.microsoft.com/office/drawing/2014/main" id="{1537E047-E9E1-1419-EA76-7AB2B9409569}"/>
              </a:ext>
            </a:extLst>
          </p:cNvPr>
          <p:cNvSpPr>
            <a:spLocks noGrp="1"/>
          </p:cNvSpPr>
          <p:nvPr>
            <p:ph type="ftr" sz="quarter" idx="11"/>
          </p:nvPr>
        </p:nvSpPr>
        <p:spPr/>
        <p:txBody>
          <a:bodyPr/>
          <a:lstStyle/>
          <a:p>
            <a:r>
              <a:rPr lang="en-US" altLang="zh-TW"/>
              <a:t>Build CPU system with packed IP </a:t>
            </a:r>
            <a:endParaRPr lang="zh-TW" altLang="en-US"/>
          </a:p>
        </p:txBody>
      </p:sp>
    </p:spTree>
    <p:extLst>
      <p:ext uri="{BB962C8B-B14F-4D97-AF65-F5344CB8AC3E}">
        <p14:creationId xmlns:p14="http://schemas.microsoft.com/office/powerpoint/2010/main" val="589697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C8933-1E6B-A607-08F9-3CEA1A5D7F9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B27916C-DAC5-FC95-169B-F5493C6D3BF1}"/>
              </a:ext>
            </a:extLst>
          </p:cNvPr>
          <p:cNvSpPr>
            <a:spLocks noGrp="1"/>
          </p:cNvSpPr>
          <p:nvPr>
            <p:ph type="title"/>
          </p:nvPr>
        </p:nvSpPr>
        <p:spPr>
          <a:xfrm>
            <a:off x="1837266" y="2766218"/>
            <a:ext cx="8517467" cy="1325563"/>
          </a:xfrm>
        </p:spPr>
        <p:txBody>
          <a:bodyPr>
            <a:normAutofit/>
          </a:bodyPr>
          <a:lstStyle/>
          <a:p>
            <a:r>
              <a:rPr lang="en-US" altLang="zh-TW" sz="5400" dirty="0">
                <a:latin typeface="Times New Roman" panose="02020603050405020304" pitchFamily="18" charset="0"/>
                <a:ea typeface="標楷體" panose="03000509000000000000" pitchFamily="65" charset="-120"/>
                <a:cs typeface="Times New Roman" panose="02020603050405020304" pitchFamily="18" charset="0"/>
              </a:rPr>
              <a:t>Synthesis and Implementation</a:t>
            </a:r>
            <a:endParaRPr lang="zh-TW" altLang="zh-TW" sz="5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F7EB1BB-4849-C866-9F0E-6129E2DF9699}"/>
              </a:ext>
            </a:extLst>
          </p:cNvPr>
          <p:cNvSpPr>
            <a:spLocks noGrp="1"/>
          </p:cNvSpPr>
          <p:nvPr>
            <p:ph type="sldNum" sz="quarter" idx="12"/>
          </p:nvPr>
        </p:nvSpPr>
        <p:spPr/>
        <p:txBody>
          <a:bodyPr/>
          <a:lstStyle/>
          <a:p>
            <a:fld id="{A8BB51E5-10F7-4348-99AA-A83F4961A80E}" type="slidenum">
              <a:rPr lang="zh-TW" altLang="en-US" smtClean="0"/>
              <a:t>12</a:t>
            </a:fld>
            <a:endParaRPr lang="zh-TW" altLang="en-US"/>
          </a:p>
        </p:txBody>
      </p:sp>
    </p:spTree>
    <p:extLst>
      <p:ext uri="{BB962C8B-B14F-4D97-AF65-F5344CB8AC3E}">
        <p14:creationId xmlns:p14="http://schemas.microsoft.com/office/powerpoint/2010/main" val="832992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6EB8D9-6219-B349-11B1-4DFBDD3ECC56}"/>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Check message</a:t>
            </a:r>
            <a:endParaRPr lang="zh-TW" altLang="en-US" dirty="0">
              <a:latin typeface="Times New Roman" panose="02020603050405020304" pitchFamily="18" charset="0"/>
              <a:cs typeface="Times New Roman" panose="02020603050405020304" pitchFamily="18" charset="0"/>
            </a:endParaRPr>
          </a:p>
        </p:txBody>
      </p:sp>
      <p:pic>
        <p:nvPicPr>
          <p:cNvPr id="6" name="內容版面配置區 5">
            <a:extLst>
              <a:ext uri="{FF2B5EF4-FFF2-40B4-BE49-F238E27FC236}">
                <a16:creationId xmlns:a16="http://schemas.microsoft.com/office/drawing/2014/main" id="{CCB6B9E4-1D8A-F4B7-5CC8-5251D90CB680}"/>
              </a:ext>
            </a:extLst>
          </p:cNvPr>
          <p:cNvPicPr>
            <a:picLocks noGrp="1" noChangeAspect="1"/>
          </p:cNvPicPr>
          <p:nvPr>
            <p:ph idx="1"/>
          </p:nvPr>
        </p:nvPicPr>
        <p:blipFill>
          <a:blip r:embed="rId2"/>
          <a:stretch>
            <a:fillRect/>
          </a:stretch>
        </p:blipFill>
        <p:spPr>
          <a:xfrm>
            <a:off x="838200" y="1933507"/>
            <a:ext cx="10515600" cy="3729174"/>
          </a:xfrm>
        </p:spPr>
      </p:pic>
      <p:sp>
        <p:nvSpPr>
          <p:cNvPr id="4" name="投影片編號版面配置區 3">
            <a:extLst>
              <a:ext uri="{FF2B5EF4-FFF2-40B4-BE49-F238E27FC236}">
                <a16:creationId xmlns:a16="http://schemas.microsoft.com/office/drawing/2014/main" id="{19323EF5-6BC7-09F6-FDF2-D16EF65D39D6}"/>
              </a:ext>
            </a:extLst>
          </p:cNvPr>
          <p:cNvSpPr>
            <a:spLocks noGrp="1"/>
          </p:cNvSpPr>
          <p:nvPr>
            <p:ph type="sldNum" sz="quarter" idx="12"/>
          </p:nvPr>
        </p:nvSpPr>
        <p:spPr/>
        <p:txBody>
          <a:bodyPr/>
          <a:lstStyle/>
          <a:p>
            <a:fld id="{A8BB51E5-10F7-4348-99AA-A83F4961A80E}" type="slidenum">
              <a:rPr lang="zh-TW" altLang="en-US" smtClean="0"/>
              <a:t>13</a:t>
            </a:fld>
            <a:endParaRPr lang="zh-TW" altLang="en-US"/>
          </a:p>
        </p:txBody>
      </p:sp>
      <p:sp>
        <p:nvSpPr>
          <p:cNvPr id="8" name="頁尾版面配置區 7">
            <a:extLst>
              <a:ext uri="{FF2B5EF4-FFF2-40B4-BE49-F238E27FC236}">
                <a16:creationId xmlns:a16="http://schemas.microsoft.com/office/drawing/2014/main" id="{62E572D8-8D3F-7FA8-01F8-977EC486EF2C}"/>
              </a:ext>
            </a:extLst>
          </p:cNvPr>
          <p:cNvSpPr>
            <a:spLocks noGrp="1"/>
          </p:cNvSpPr>
          <p:nvPr>
            <p:ph type="ftr" sz="quarter" idx="11"/>
          </p:nvPr>
        </p:nvSpPr>
        <p:spPr/>
        <p:txBody>
          <a:bodyPr/>
          <a:lstStyle/>
          <a:p>
            <a:r>
              <a:rPr lang="en-US" altLang="zh-TW"/>
              <a:t>Synthesis and Implementation</a:t>
            </a:r>
            <a:endParaRPr lang="zh-TW" altLang="en-US"/>
          </a:p>
        </p:txBody>
      </p:sp>
      <p:sp>
        <p:nvSpPr>
          <p:cNvPr id="9" name="文字方塊 8">
            <a:extLst>
              <a:ext uri="{FF2B5EF4-FFF2-40B4-BE49-F238E27FC236}">
                <a16:creationId xmlns:a16="http://schemas.microsoft.com/office/drawing/2014/main" id="{7BF4506E-C1B7-087D-137D-2752FE5BAE8D}"/>
              </a:ext>
            </a:extLst>
          </p:cNvPr>
          <p:cNvSpPr txBox="1"/>
          <p:nvPr/>
        </p:nvSpPr>
        <p:spPr>
          <a:xfrm>
            <a:off x="8978143" y="5662681"/>
            <a:ext cx="1362296" cy="461665"/>
          </a:xfrm>
          <a:prstGeom prst="rect">
            <a:avLst/>
          </a:prstGeom>
          <a:noFill/>
        </p:spPr>
        <p:txBody>
          <a:bodyPr wrap="none" rtlCol="0">
            <a:spAutoFit/>
          </a:bodyPr>
          <a:lstStyle/>
          <a:p>
            <a:r>
              <a:rPr lang="en-US" altLang="zh-TW" sz="2400" dirty="0">
                <a:solidFill>
                  <a:srgbClr val="FF0000"/>
                </a:solidFill>
              </a:rPr>
              <a:t>No errors</a:t>
            </a:r>
            <a:endParaRPr lang="zh-TW" altLang="en-US" sz="2400" dirty="0">
              <a:solidFill>
                <a:srgbClr val="FF0000"/>
              </a:solidFill>
            </a:endParaRPr>
          </a:p>
        </p:txBody>
      </p:sp>
      <p:cxnSp>
        <p:nvCxnSpPr>
          <p:cNvPr id="10" name="直線單箭頭接點 9">
            <a:extLst>
              <a:ext uri="{FF2B5EF4-FFF2-40B4-BE49-F238E27FC236}">
                <a16:creationId xmlns:a16="http://schemas.microsoft.com/office/drawing/2014/main" id="{75797801-2D07-40A2-580B-7F85E195FFEF}"/>
              </a:ext>
            </a:extLst>
          </p:cNvPr>
          <p:cNvCxnSpPr>
            <a:cxnSpLocks/>
          </p:cNvCxnSpPr>
          <p:nvPr/>
        </p:nvCxnSpPr>
        <p:spPr>
          <a:xfrm>
            <a:off x="8085667" y="5893514"/>
            <a:ext cx="82126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48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1AE1-FD87-3516-9D67-E7F3FDA15A7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6307877-DED4-7315-853C-0C4CEE2D5722}"/>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Check timing</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16CAA29-697A-4CA7-117B-54A5C6C21BCE}"/>
              </a:ext>
            </a:extLst>
          </p:cNvPr>
          <p:cNvSpPr>
            <a:spLocks noGrp="1"/>
          </p:cNvSpPr>
          <p:nvPr>
            <p:ph type="sldNum" sz="quarter" idx="12"/>
          </p:nvPr>
        </p:nvSpPr>
        <p:spPr/>
        <p:txBody>
          <a:bodyPr/>
          <a:lstStyle/>
          <a:p>
            <a:fld id="{A8BB51E5-10F7-4348-99AA-A83F4961A80E}" type="slidenum">
              <a:rPr lang="zh-TW" altLang="en-US" smtClean="0"/>
              <a:t>14</a:t>
            </a:fld>
            <a:endParaRPr lang="zh-TW" altLang="en-US"/>
          </a:p>
        </p:txBody>
      </p:sp>
      <p:sp>
        <p:nvSpPr>
          <p:cNvPr id="8" name="頁尾版面配置區 7">
            <a:extLst>
              <a:ext uri="{FF2B5EF4-FFF2-40B4-BE49-F238E27FC236}">
                <a16:creationId xmlns:a16="http://schemas.microsoft.com/office/drawing/2014/main" id="{088508FF-2646-D0AA-A7E2-337F4273F8E3}"/>
              </a:ext>
            </a:extLst>
          </p:cNvPr>
          <p:cNvSpPr>
            <a:spLocks noGrp="1"/>
          </p:cNvSpPr>
          <p:nvPr>
            <p:ph type="ftr" sz="quarter" idx="11"/>
          </p:nvPr>
        </p:nvSpPr>
        <p:spPr/>
        <p:txBody>
          <a:bodyPr/>
          <a:lstStyle/>
          <a:p>
            <a:r>
              <a:rPr lang="en-US" altLang="zh-TW"/>
              <a:t>Synthesis and Implementation</a:t>
            </a:r>
            <a:endParaRPr lang="zh-TW" altLang="en-US"/>
          </a:p>
        </p:txBody>
      </p:sp>
      <p:pic>
        <p:nvPicPr>
          <p:cNvPr id="7" name="內容版面配置區 6">
            <a:extLst>
              <a:ext uri="{FF2B5EF4-FFF2-40B4-BE49-F238E27FC236}">
                <a16:creationId xmlns:a16="http://schemas.microsoft.com/office/drawing/2014/main" id="{758BF324-E45F-315F-EE4A-FAC4AC7C1336}"/>
              </a:ext>
            </a:extLst>
          </p:cNvPr>
          <p:cNvPicPr>
            <a:picLocks noGrp="1" noChangeAspect="1"/>
          </p:cNvPicPr>
          <p:nvPr>
            <p:ph idx="1"/>
          </p:nvPr>
        </p:nvPicPr>
        <p:blipFill>
          <a:blip r:embed="rId2"/>
          <a:stretch>
            <a:fillRect/>
          </a:stretch>
        </p:blipFill>
        <p:spPr>
          <a:xfrm>
            <a:off x="838200" y="2302921"/>
            <a:ext cx="10515600" cy="2844823"/>
          </a:xfrm>
          <a:prstGeom prst="rect">
            <a:avLst/>
          </a:prstGeom>
        </p:spPr>
      </p:pic>
      <p:sp>
        <p:nvSpPr>
          <p:cNvPr id="9" name="矩形 8">
            <a:extLst>
              <a:ext uri="{FF2B5EF4-FFF2-40B4-BE49-F238E27FC236}">
                <a16:creationId xmlns:a16="http://schemas.microsoft.com/office/drawing/2014/main" id="{56F72CEC-83A0-2921-0BDE-38EB2970512B}"/>
              </a:ext>
            </a:extLst>
          </p:cNvPr>
          <p:cNvSpPr/>
          <p:nvPr/>
        </p:nvSpPr>
        <p:spPr>
          <a:xfrm>
            <a:off x="2946400" y="2929467"/>
            <a:ext cx="8466667" cy="203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927BC9E8-6F25-B5EF-8E87-207D2E073217}"/>
              </a:ext>
            </a:extLst>
          </p:cNvPr>
          <p:cNvSpPr txBox="1"/>
          <p:nvPr/>
        </p:nvSpPr>
        <p:spPr>
          <a:xfrm>
            <a:off x="6785276" y="2568602"/>
            <a:ext cx="1286699" cy="369332"/>
          </a:xfrm>
          <a:prstGeom prst="rect">
            <a:avLst/>
          </a:prstGeom>
          <a:noFill/>
        </p:spPr>
        <p:txBody>
          <a:bodyPr wrap="none" rtlCol="0">
            <a:spAutoFit/>
          </a:bodyPr>
          <a:lstStyle/>
          <a:p>
            <a:r>
              <a:rPr lang="en-US" altLang="zh-TW" dirty="0">
                <a:solidFill>
                  <a:srgbClr val="FF0000"/>
                </a:solidFill>
              </a:rPr>
              <a:t>critical path</a:t>
            </a:r>
            <a:endParaRPr lang="zh-TW" altLang="en-US" dirty="0">
              <a:solidFill>
                <a:srgbClr val="FF0000"/>
              </a:solidFill>
            </a:endParaRPr>
          </a:p>
        </p:txBody>
      </p:sp>
      <p:sp>
        <p:nvSpPr>
          <p:cNvPr id="11" name="文字方塊 10">
            <a:extLst>
              <a:ext uri="{FF2B5EF4-FFF2-40B4-BE49-F238E27FC236}">
                <a16:creationId xmlns:a16="http://schemas.microsoft.com/office/drawing/2014/main" id="{3B1B0F99-D830-738B-A67C-41055E32FC67}"/>
              </a:ext>
            </a:extLst>
          </p:cNvPr>
          <p:cNvSpPr txBox="1"/>
          <p:nvPr/>
        </p:nvSpPr>
        <p:spPr>
          <a:xfrm>
            <a:off x="7250943" y="5601283"/>
            <a:ext cx="2863413" cy="461665"/>
          </a:xfrm>
          <a:prstGeom prst="rect">
            <a:avLst/>
          </a:prstGeom>
          <a:noFill/>
        </p:spPr>
        <p:txBody>
          <a:bodyPr wrap="none" rtlCol="0">
            <a:spAutoFit/>
          </a:bodyPr>
          <a:lstStyle/>
          <a:p>
            <a:r>
              <a:rPr lang="en-US" altLang="zh-TW" sz="2400" dirty="0">
                <a:solidFill>
                  <a:srgbClr val="FF0000"/>
                </a:solidFill>
              </a:rPr>
              <a:t>No setup time violate</a:t>
            </a:r>
            <a:endParaRPr lang="zh-TW" altLang="en-US" sz="2400" dirty="0">
              <a:solidFill>
                <a:srgbClr val="FF0000"/>
              </a:solidFill>
            </a:endParaRPr>
          </a:p>
        </p:txBody>
      </p:sp>
      <p:cxnSp>
        <p:nvCxnSpPr>
          <p:cNvPr id="13" name="直線單箭頭接點 12">
            <a:extLst>
              <a:ext uri="{FF2B5EF4-FFF2-40B4-BE49-F238E27FC236}">
                <a16:creationId xmlns:a16="http://schemas.microsoft.com/office/drawing/2014/main" id="{3FE1005A-9EAC-968D-3CD1-347C0EE25F29}"/>
              </a:ext>
            </a:extLst>
          </p:cNvPr>
          <p:cNvCxnSpPr>
            <a:cxnSpLocks/>
          </p:cNvCxnSpPr>
          <p:nvPr/>
        </p:nvCxnSpPr>
        <p:spPr>
          <a:xfrm>
            <a:off x="6358467" y="5832116"/>
            <a:ext cx="82126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302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95D6-B5F0-CB5A-2DC8-1859022F1F0E}"/>
            </a:ext>
          </a:extLst>
        </p:cNvPr>
        <p:cNvGrpSpPr/>
        <p:nvPr/>
      </p:nvGrpSpPr>
      <p:grpSpPr>
        <a:xfrm>
          <a:off x="0" y="0"/>
          <a:ext cx="0" cy="0"/>
          <a:chOff x="0" y="0"/>
          <a:chExt cx="0" cy="0"/>
        </a:xfrm>
      </p:grpSpPr>
      <p:pic>
        <p:nvPicPr>
          <p:cNvPr id="12" name="內容版面配置區 11">
            <a:extLst>
              <a:ext uri="{FF2B5EF4-FFF2-40B4-BE49-F238E27FC236}">
                <a16:creationId xmlns:a16="http://schemas.microsoft.com/office/drawing/2014/main" id="{71A70426-1205-1F15-0DA1-AB1DA618FEDA}"/>
              </a:ext>
            </a:extLst>
          </p:cNvPr>
          <p:cNvPicPr>
            <a:picLocks noGrp="1" noChangeAspect="1"/>
          </p:cNvPicPr>
          <p:nvPr>
            <p:ph idx="1"/>
          </p:nvPr>
        </p:nvPicPr>
        <p:blipFill>
          <a:blip r:embed="rId2"/>
          <a:stretch>
            <a:fillRect/>
          </a:stretch>
        </p:blipFill>
        <p:spPr>
          <a:xfrm>
            <a:off x="0" y="1816784"/>
            <a:ext cx="12192000" cy="3916725"/>
          </a:xfrm>
          <a:prstGeom prst="rect">
            <a:avLst/>
          </a:prstGeom>
        </p:spPr>
      </p:pic>
      <p:sp>
        <p:nvSpPr>
          <p:cNvPr id="2" name="標題 1">
            <a:extLst>
              <a:ext uri="{FF2B5EF4-FFF2-40B4-BE49-F238E27FC236}">
                <a16:creationId xmlns:a16="http://schemas.microsoft.com/office/drawing/2014/main" id="{BD4DE3D2-14D9-7B66-7716-6B40242CBD5C}"/>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Check utilization - hierarchy table</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C80A129-4B73-E299-F771-F1549D7E50D9}"/>
              </a:ext>
            </a:extLst>
          </p:cNvPr>
          <p:cNvSpPr>
            <a:spLocks noGrp="1"/>
          </p:cNvSpPr>
          <p:nvPr>
            <p:ph type="sldNum" sz="quarter" idx="12"/>
          </p:nvPr>
        </p:nvSpPr>
        <p:spPr/>
        <p:txBody>
          <a:bodyPr/>
          <a:lstStyle/>
          <a:p>
            <a:fld id="{A8BB51E5-10F7-4348-99AA-A83F4961A80E}" type="slidenum">
              <a:rPr lang="zh-TW" altLang="en-US" smtClean="0"/>
              <a:t>15</a:t>
            </a:fld>
            <a:endParaRPr lang="zh-TW" altLang="en-US"/>
          </a:p>
        </p:txBody>
      </p:sp>
      <p:sp>
        <p:nvSpPr>
          <p:cNvPr id="8" name="頁尾版面配置區 7">
            <a:extLst>
              <a:ext uri="{FF2B5EF4-FFF2-40B4-BE49-F238E27FC236}">
                <a16:creationId xmlns:a16="http://schemas.microsoft.com/office/drawing/2014/main" id="{A8087457-5867-D66D-9206-2CB715201CC3}"/>
              </a:ext>
            </a:extLst>
          </p:cNvPr>
          <p:cNvSpPr>
            <a:spLocks noGrp="1"/>
          </p:cNvSpPr>
          <p:nvPr>
            <p:ph type="ftr" sz="quarter" idx="11"/>
          </p:nvPr>
        </p:nvSpPr>
        <p:spPr/>
        <p:txBody>
          <a:bodyPr/>
          <a:lstStyle/>
          <a:p>
            <a:r>
              <a:rPr lang="en-US" altLang="zh-TW"/>
              <a:t>Synthesis and Implementation</a:t>
            </a:r>
            <a:endParaRPr lang="zh-TW" altLang="en-US"/>
          </a:p>
        </p:txBody>
      </p:sp>
      <p:sp>
        <p:nvSpPr>
          <p:cNvPr id="9" name="矩形 8">
            <a:extLst>
              <a:ext uri="{FF2B5EF4-FFF2-40B4-BE49-F238E27FC236}">
                <a16:creationId xmlns:a16="http://schemas.microsoft.com/office/drawing/2014/main" id="{3D15FC3B-6DF0-5CD2-06A8-D50AE0546FFC}"/>
              </a:ext>
            </a:extLst>
          </p:cNvPr>
          <p:cNvSpPr/>
          <p:nvPr/>
        </p:nvSpPr>
        <p:spPr>
          <a:xfrm>
            <a:off x="736601" y="3429000"/>
            <a:ext cx="11455400" cy="72813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44868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EC81F-C7EB-1AD1-765E-EA09202A58DF}"/>
            </a:ext>
          </a:extLst>
        </p:cNvPr>
        <p:cNvGrpSpPr/>
        <p:nvPr/>
      </p:nvGrpSpPr>
      <p:grpSpPr>
        <a:xfrm>
          <a:off x="0" y="0"/>
          <a:ext cx="0" cy="0"/>
          <a:chOff x="0" y="0"/>
          <a:chExt cx="0" cy="0"/>
        </a:xfrm>
      </p:grpSpPr>
      <p:pic>
        <p:nvPicPr>
          <p:cNvPr id="12" name="內容版面配置區 11">
            <a:extLst>
              <a:ext uri="{FF2B5EF4-FFF2-40B4-BE49-F238E27FC236}">
                <a16:creationId xmlns:a16="http://schemas.microsoft.com/office/drawing/2014/main" id="{76F878FF-56A1-9537-9025-1C72354A607D}"/>
              </a:ext>
            </a:extLst>
          </p:cNvPr>
          <p:cNvPicPr>
            <a:picLocks noGrp="1" noChangeAspect="1"/>
          </p:cNvPicPr>
          <p:nvPr>
            <p:ph idx="1"/>
          </p:nvPr>
        </p:nvPicPr>
        <p:blipFill>
          <a:blip r:embed="rId2"/>
          <a:stretch>
            <a:fillRect/>
          </a:stretch>
        </p:blipFill>
        <p:spPr>
          <a:xfrm>
            <a:off x="0" y="1816784"/>
            <a:ext cx="12192000" cy="3916725"/>
          </a:xfrm>
          <a:prstGeom prst="rect">
            <a:avLst/>
          </a:prstGeom>
        </p:spPr>
      </p:pic>
      <p:sp>
        <p:nvSpPr>
          <p:cNvPr id="2" name="標題 1">
            <a:extLst>
              <a:ext uri="{FF2B5EF4-FFF2-40B4-BE49-F238E27FC236}">
                <a16:creationId xmlns:a16="http://schemas.microsoft.com/office/drawing/2014/main" id="{7C7C0A89-CBBB-7BD5-CB19-F1D826940D5D}"/>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Check utilization - hierarchy table</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FC06F1E-53BD-8067-E975-FF6316B7D310}"/>
              </a:ext>
            </a:extLst>
          </p:cNvPr>
          <p:cNvSpPr>
            <a:spLocks noGrp="1"/>
          </p:cNvSpPr>
          <p:nvPr>
            <p:ph type="sldNum" sz="quarter" idx="12"/>
          </p:nvPr>
        </p:nvSpPr>
        <p:spPr/>
        <p:txBody>
          <a:bodyPr/>
          <a:lstStyle/>
          <a:p>
            <a:fld id="{A8BB51E5-10F7-4348-99AA-A83F4961A80E}" type="slidenum">
              <a:rPr lang="zh-TW" altLang="en-US" smtClean="0"/>
              <a:t>16</a:t>
            </a:fld>
            <a:endParaRPr lang="zh-TW" altLang="en-US"/>
          </a:p>
        </p:txBody>
      </p:sp>
      <p:sp>
        <p:nvSpPr>
          <p:cNvPr id="8" name="頁尾版面配置區 7">
            <a:extLst>
              <a:ext uri="{FF2B5EF4-FFF2-40B4-BE49-F238E27FC236}">
                <a16:creationId xmlns:a16="http://schemas.microsoft.com/office/drawing/2014/main" id="{4A4E9CB0-A85F-06A1-9957-E0B0CE845DE2}"/>
              </a:ext>
            </a:extLst>
          </p:cNvPr>
          <p:cNvSpPr>
            <a:spLocks noGrp="1"/>
          </p:cNvSpPr>
          <p:nvPr>
            <p:ph type="ftr" sz="quarter" idx="11"/>
          </p:nvPr>
        </p:nvSpPr>
        <p:spPr/>
        <p:txBody>
          <a:bodyPr/>
          <a:lstStyle/>
          <a:p>
            <a:r>
              <a:rPr lang="en-US" altLang="zh-TW"/>
              <a:t>Synthesis and Implementation</a:t>
            </a:r>
            <a:endParaRPr lang="zh-TW" altLang="en-US"/>
          </a:p>
        </p:txBody>
      </p:sp>
      <p:sp>
        <p:nvSpPr>
          <p:cNvPr id="9" name="矩形 8">
            <a:extLst>
              <a:ext uri="{FF2B5EF4-FFF2-40B4-BE49-F238E27FC236}">
                <a16:creationId xmlns:a16="http://schemas.microsoft.com/office/drawing/2014/main" id="{21284DF2-271E-F4A0-6FD0-941DA3448983}"/>
              </a:ext>
            </a:extLst>
          </p:cNvPr>
          <p:cNvSpPr/>
          <p:nvPr/>
        </p:nvSpPr>
        <p:spPr>
          <a:xfrm>
            <a:off x="3775075" y="3699932"/>
            <a:ext cx="551391" cy="21166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C467E5AF-CC33-89B6-2407-B784FBD1FD34}"/>
              </a:ext>
            </a:extLst>
          </p:cNvPr>
          <p:cNvPicPr>
            <a:picLocks noChangeAspect="1"/>
          </p:cNvPicPr>
          <p:nvPr/>
        </p:nvPicPr>
        <p:blipFill>
          <a:blip r:embed="rId3"/>
          <a:stretch>
            <a:fillRect/>
          </a:stretch>
        </p:blipFill>
        <p:spPr>
          <a:xfrm>
            <a:off x="5552648" y="1795709"/>
            <a:ext cx="3057952" cy="2010056"/>
          </a:xfrm>
          <a:prstGeom prst="rect">
            <a:avLst/>
          </a:prstGeom>
          <a:ln w="12700">
            <a:solidFill>
              <a:schemeClr val="tx1">
                <a:lumMod val="95000"/>
                <a:lumOff val="5000"/>
              </a:schemeClr>
            </a:solidFill>
          </a:ln>
        </p:spPr>
      </p:pic>
      <p:cxnSp>
        <p:nvCxnSpPr>
          <p:cNvPr id="7" name="接點: 弧形 6">
            <a:extLst>
              <a:ext uri="{FF2B5EF4-FFF2-40B4-BE49-F238E27FC236}">
                <a16:creationId xmlns:a16="http://schemas.microsoft.com/office/drawing/2014/main" id="{6A737704-2E50-F4A8-7D37-AD1F6E0B2669}"/>
              </a:ext>
            </a:extLst>
          </p:cNvPr>
          <p:cNvCxnSpPr>
            <a:cxnSpLocks/>
            <a:stCxn id="5" idx="1"/>
            <a:endCxn id="9" idx="0"/>
          </p:cNvCxnSpPr>
          <p:nvPr/>
        </p:nvCxnSpPr>
        <p:spPr>
          <a:xfrm rot="10800000" flipV="1">
            <a:off x="4050772" y="2800736"/>
            <a:ext cx="1501877" cy="899195"/>
          </a:xfrm>
          <a:prstGeom prst="curved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635025E1-3CDA-44A4-593C-96501A25F777}"/>
              </a:ext>
            </a:extLst>
          </p:cNvPr>
          <p:cNvSpPr txBox="1"/>
          <p:nvPr/>
        </p:nvSpPr>
        <p:spPr>
          <a:xfrm>
            <a:off x="3723270" y="3887909"/>
            <a:ext cx="1514047" cy="369332"/>
          </a:xfrm>
          <a:prstGeom prst="rect">
            <a:avLst/>
          </a:prstGeom>
          <a:noFill/>
        </p:spPr>
        <p:txBody>
          <a:bodyPr wrap="square" rtlCol="0">
            <a:spAutoFit/>
          </a:bodyPr>
          <a:lstStyle/>
          <a:p>
            <a:r>
              <a:rPr lang="en-US" altLang="zh-TW" dirty="0">
                <a:solidFill>
                  <a:srgbClr val="FF0000"/>
                </a:solidFill>
              </a:rPr>
              <a:t>as expected</a:t>
            </a:r>
            <a:endParaRPr lang="zh-TW" altLang="en-US" dirty="0">
              <a:solidFill>
                <a:srgbClr val="FF0000"/>
              </a:solidFill>
            </a:endParaRPr>
          </a:p>
        </p:txBody>
      </p:sp>
    </p:spTree>
    <p:extLst>
      <p:ext uri="{BB962C8B-B14F-4D97-AF65-F5344CB8AC3E}">
        <p14:creationId xmlns:p14="http://schemas.microsoft.com/office/powerpoint/2010/main" val="3912485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26AC9-46AC-9F7E-BDCE-8A08CBECA6F0}"/>
            </a:ext>
          </a:extLst>
        </p:cNvPr>
        <p:cNvGrpSpPr/>
        <p:nvPr/>
      </p:nvGrpSpPr>
      <p:grpSpPr>
        <a:xfrm>
          <a:off x="0" y="0"/>
          <a:ext cx="0" cy="0"/>
          <a:chOff x="0" y="0"/>
          <a:chExt cx="0" cy="0"/>
        </a:xfrm>
      </p:grpSpPr>
      <p:pic>
        <p:nvPicPr>
          <p:cNvPr id="12" name="內容版面配置區 11">
            <a:extLst>
              <a:ext uri="{FF2B5EF4-FFF2-40B4-BE49-F238E27FC236}">
                <a16:creationId xmlns:a16="http://schemas.microsoft.com/office/drawing/2014/main" id="{3B9C5869-AEFB-C394-9E65-150616F37D67}"/>
              </a:ext>
            </a:extLst>
          </p:cNvPr>
          <p:cNvPicPr>
            <a:picLocks noGrp="1" noChangeAspect="1"/>
          </p:cNvPicPr>
          <p:nvPr>
            <p:ph idx="1"/>
          </p:nvPr>
        </p:nvPicPr>
        <p:blipFill>
          <a:blip r:embed="rId2"/>
          <a:stretch>
            <a:fillRect/>
          </a:stretch>
        </p:blipFill>
        <p:spPr>
          <a:xfrm>
            <a:off x="0" y="1816784"/>
            <a:ext cx="12192000" cy="3916725"/>
          </a:xfrm>
          <a:prstGeom prst="rect">
            <a:avLst/>
          </a:prstGeom>
        </p:spPr>
      </p:pic>
      <p:sp>
        <p:nvSpPr>
          <p:cNvPr id="2" name="標題 1">
            <a:extLst>
              <a:ext uri="{FF2B5EF4-FFF2-40B4-BE49-F238E27FC236}">
                <a16:creationId xmlns:a16="http://schemas.microsoft.com/office/drawing/2014/main" id="{A71D7740-9CEC-A697-8E42-8F3A5AC76264}"/>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Check utilization - hierarchy table</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3252022-67E7-1F13-CBC0-306CCCCD1854}"/>
              </a:ext>
            </a:extLst>
          </p:cNvPr>
          <p:cNvSpPr>
            <a:spLocks noGrp="1"/>
          </p:cNvSpPr>
          <p:nvPr>
            <p:ph type="sldNum" sz="quarter" idx="12"/>
          </p:nvPr>
        </p:nvSpPr>
        <p:spPr/>
        <p:txBody>
          <a:bodyPr/>
          <a:lstStyle/>
          <a:p>
            <a:fld id="{A8BB51E5-10F7-4348-99AA-A83F4961A80E}" type="slidenum">
              <a:rPr lang="zh-TW" altLang="en-US" smtClean="0"/>
              <a:t>17</a:t>
            </a:fld>
            <a:endParaRPr lang="zh-TW" altLang="en-US"/>
          </a:p>
        </p:txBody>
      </p:sp>
      <p:sp>
        <p:nvSpPr>
          <p:cNvPr id="8" name="頁尾版面配置區 7">
            <a:extLst>
              <a:ext uri="{FF2B5EF4-FFF2-40B4-BE49-F238E27FC236}">
                <a16:creationId xmlns:a16="http://schemas.microsoft.com/office/drawing/2014/main" id="{8FC166FB-1035-0D78-3F94-D7A09367101C}"/>
              </a:ext>
            </a:extLst>
          </p:cNvPr>
          <p:cNvSpPr>
            <a:spLocks noGrp="1"/>
          </p:cNvSpPr>
          <p:nvPr>
            <p:ph type="ftr" sz="quarter" idx="11"/>
          </p:nvPr>
        </p:nvSpPr>
        <p:spPr/>
        <p:txBody>
          <a:bodyPr/>
          <a:lstStyle/>
          <a:p>
            <a:r>
              <a:rPr lang="en-US" altLang="zh-TW"/>
              <a:t>Synthesis and Implementation</a:t>
            </a:r>
            <a:endParaRPr lang="zh-TW" altLang="en-US"/>
          </a:p>
        </p:txBody>
      </p:sp>
      <p:sp>
        <p:nvSpPr>
          <p:cNvPr id="9" name="矩形 8">
            <a:extLst>
              <a:ext uri="{FF2B5EF4-FFF2-40B4-BE49-F238E27FC236}">
                <a16:creationId xmlns:a16="http://schemas.microsoft.com/office/drawing/2014/main" id="{7F6F73F8-781B-7710-D421-82D2E1575FAD}"/>
              </a:ext>
            </a:extLst>
          </p:cNvPr>
          <p:cNvSpPr/>
          <p:nvPr/>
        </p:nvSpPr>
        <p:spPr>
          <a:xfrm>
            <a:off x="3775076" y="3887909"/>
            <a:ext cx="551391" cy="21166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接點: 弧形 6">
            <a:extLst>
              <a:ext uri="{FF2B5EF4-FFF2-40B4-BE49-F238E27FC236}">
                <a16:creationId xmlns:a16="http://schemas.microsoft.com/office/drawing/2014/main" id="{5CE3B3C4-3646-E072-1FD9-8B26D433CADE}"/>
              </a:ext>
            </a:extLst>
          </p:cNvPr>
          <p:cNvCxnSpPr>
            <a:cxnSpLocks/>
            <a:stCxn id="10" idx="1"/>
            <a:endCxn id="9" idx="0"/>
          </p:cNvCxnSpPr>
          <p:nvPr/>
        </p:nvCxnSpPr>
        <p:spPr>
          <a:xfrm rot="10800000" flipV="1">
            <a:off x="4050773" y="3188159"/>
            <a:ext cx="1396881" cy="699749"/>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7620E129-FB53-1A21-3A7B-E654FF214C9F}"/>
              </a:ext>
            </a:extLst>
          </p:cNvPr>
          <p:cNvSpPr txBox="1"/>
          <p:nvPr/>
        </p:nvSpPr>
        <p:spPr>
          <a:xfrm>
            <a:off x="3077306" y="4150877"/>
            <a:ext cx="1809754" cy="369332"/>
          </a:xfrm>
          <a:prstGeom prst="rect">
            <a:avLst/>
          </a:prstGeom>
          <a:noFill/>
        </p:spPr>
        <p:txBody>
          <a:bodyPr wrap="square" rtlCol="0">
            <a:spAutoFit/>
          </a:bodyPr>
          <a:lstStyle/>
          <a:p>
            <a:r>
              <a:rPr lang="en-US" altLang="zh-TW" dirty="0">
                <a:solidFill>
                  <a:srgbClr val="FF0000"/>
                </a:solidFill>
              </a:rPr>
              <a:t>320+ is expected</a:t>
            </a:r>
            <a:endParaRPr lang="zh-TW" altLang="en-US" dirty="0">
              <a:solidFill>
                <a:srgbClr val="FF0000"/>
              </a:solidFill>
            </a:endParaRPr>
          </a:p>
        </p:txBody>
      </p:sp>
      <p:pic>
        <p:nvPicPr>
          <p:cNvPr id="10" name="圖片 9">
            <a:extLst>
              <a:ext uri="{FF2B5EF4-FFF2-40B4-BE49-F238E27FC236}">
                <a16:creationId xmlns:a16="http://schemas.microsoft.com/office/drawing/2014/main" id="{21F70707-BF86-590A-F3BE-1AE317804970}"/>
              </a:ext>
            </a:extLst>
          </p:cNvPr>
          <p:cNvPicPr>
            <a:picLocks noChangeAspect="1"/>
          </p:cNvPicPr>
          <p:nvPr/>
        </p:nvPicPr>
        <p:blipFill>
          <a:blip r:embed="rId3"/>
          <a:srcRect l="1228"/>
          <a:stretch>
            <a:fillRect/>
          </a:stretch>
        </p:blipFill>
        <p:spPr>
          <a:xfrm>
            <a:off x="5447653" y="1628917"/>
            <a:ext cx="4023219" cy="3118486"/>
          </a:xfrm>
          <a:prstGeom prst="rect">
            <a:avLst/>
          </a:prstGeom>
          <a:ln w="19050">
            <a:solidFill>
              <a:srgbClr val="FF0000"/>
            </a:solidFill>
          </a:ln>
        </p:spPr>
      </p:pic>
    </p:spTree>
    <p:extLst>
      <p:ext uri="{BB962C8B-B14F-4D97-AF65-F5344CB8AC3E}">
        <p14:creationId xmlns:p14="http://schemas.microsoft.com/office/powerpoint/2010/main" val="2965234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DA85-5625-3930-DE2C-9DEF6746680C}"/>
            </a:ext>
          </a:extLst>
        </p:cNvPr>
        <p:cNvGrpSpPr/>
        <p:nvPr/>
      </p:nvGrpSpPr>
      <p:grpSpPr>
        <a:xfrm>
          <a:off x="0" y="0"/>
          <a:ext cx="0" cy="0"/>
          <a:chOff x="0" y="0"/>
          <a:chExt cx="0" cy="0"/>
        </a:xfrm>
      </p:grpSpPr>
      <p:pic>
        <p:nvPicPr>
          <p:cNvPr id="12" name="內容版面配置區 11">
            <a:extLst>
              <a:ext uri="{FF2B5EF4-FFF2-40B4-BE49-F238E27FC236}">
                <a16:creationId xmlns:a16="http://schemas.microsoft.com/office/drawing/2014/main" id="{2174C53A-AD8F-B346-172D-FE213A4B9869}"/>
              </a:ext>
            </a:extLst>
          </p:cNvPr>
          <p:cNvPicPr>
            <a:picLocks noGrp="1" noChangeAspect="1"/>
          </p:cNvPicPr>
          <p:nvPr>
            <p:ph idx="1"/>
          </p:nvPr>
        </p:nvPicPr>
        <p:blipFill>
          <a:blip r:embed="rId2"/>
          <a:stretch>
            <a:fillRect/>
          </a:stretch>
        </p:blipFill>
        <p:spPr>
          <a:xfrm>
            <a:off x="0" y="1816784"/>
            <a:ext cx="12192000" cy="3916725"/>
          </a:xfrm>
          <a:prstGeom prst="rect">
            <a:avLst/>
          </a:prstGeom>
        </p:spPr>
      </p:pic>
      <p:sp>
        <p:nvSpPr>
          <p:cNvPr id="2" name="標題 1">
            <a:extLst>
              <a:ext uri="{FF2B5EF4-FFF2-40B4-BE49-F238E27FC236}">
                <a16:creationId xmlns:a16="http://schemas.microsoft.com/office/drawing/2014/main" id="{92874DD7-DADC-61F9-6AB1-99AB6E7ED1E6}"/>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Check utilization - hierarchy table</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832A80B-9FB8-5610-CC57-62D158F9ABB0}"/>
              </a:ext>
            </a:extLst>
          </p:cNvPr>
          <p:cNvSpPr>
            <a:spLocks noGrp="1"/>
          </p:cNvSpPr>
          <p:nvPr>
            <p:ph type="sldNum" sz="quarter" idx="12"/>
          </p:nvPr>
        </p:nvSpPr>
        <p:spPr/>
        <p:txBody>
          <a:bodyPr/>
          <a:lstStyle/>
          <a:p>
            <a:fld id="{A8BB51E5-10F7-4348-99AA-A83F4961A80E}" type="slidenum">
              <a:rPr lang="zh-TW" altLang="en-US" smtClean="0"/>
              <a:t>18</a:t>
            </a:fld>
            <a:endParaRPr lang="zh-TW" altLang="en-US"/>
          </a:p>
        </p:txBody>
      </p:sp>
      <p:sp>
        <p:nvSpPr>
          <p:cNvPr id="8" name="頁尾版面配置區 7">
            <a:extLst>
              <a:ext uri="{FF2B5EF4-FFF2-40B4-BE49-F238E27FC236}">
                <a16:creationId xmlns:a16="http://schemas.microsoft.com/office/drawing/2014/main" id="{55C3D84C-C5F8-7226-6B78-2E77540E9EF5}"/>
              </a:ext>
            </a:extLst>
          </p:cNvPr>
          <p:cNvSpPr>
            <a:spLocks noGrp="1"/>
          </p:cNvSpPr>
          <p:nvPr>
            <p:ph type="ftr" sz="quarter" idx="11"/>
          </p:nvPr>
        </p:nvSpPr>
        <p:spPr/>
        <p:txBody>
          <a:bodyPr/>
          <a:lstStyle/>
          <a:p>
            <a:r>
              <a:rPr lang="en-US" altLang="zh-TW"/>
              <a:t>Synthesis and Implementation</a:t>
            </a:r>
            <a:endParaRPr lang="zh-TW" altLang="en-US"/>
          </a:p>
        </p:txBody>
      </p:sp>
      <p:sp>
        <p:nvSpPr>
          <p:cNvPr id="9" name="矩形 8">
            <a:extLst>
              <a:ext uri="{FF2B5EF4-FFF2-40B4-BE49-F238E27FC236}">
                <a16:creationId xmlns:a16="http://schemas.microsoft.com/office/drawing/2014/main" id="{A9280752-CF95-C93B-A647-A51E97822FAF}"/>
              </a:ext>
            </a:extLst>
          </p:cNvPr>
          <p:cNvSpPr/>
          <p:nvPr/>
        </p:nvSpPr>
        <p:spPr>
          <a:xfrm>
            <a:off x="3762904" y="3470655"/>
            <a:ext cx="551391" cy="21166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69148CFC-9654-C598-9B2B-66D08C46D0E0}"/>
              </a:ext>
            </a:extLst>
          </p:cNvPr>
          <p:cNvSpPr txBox="1"/>
          <p:nvPr/>
        </p:nvSpPr>
        <p:spPr>
          <a:xfrm>
            <a:off x="3399553" y="3718576"/>
            <a:ext cx="1829484" cy="369332"/>
          </a:xfrm>
          <a:prstGeom prst="rect">
            <a:avLst/>
          </a:prstGeom>
          <a:noFill/>
        </p:spPr>
        <p:txBody>
          <a:bodyPr wrap="square" rtlCol="0">
            <a:spAutoFit/>
          </a:bodyPr>
          <a:lstStyle/>
          <a:p>
            <a:r>
              <a:rPr lang="en-US" altLang="zh-TW" dirty="0">
                <a:solidFill>
                  <a:srgbClr val="FF0000"/>
                </a:solidFill>
              </a:rPr>
              <a:t>1098 is expected</a:t>
            </a:r>
            <a:endParaRPr lang="zh-TW" altLang="en-US" dirty="0">
              <a:solidFill>
                <a:srgbClr val="FF0000"/>
              </a:solidFill>
            </a:endParaRPr>
          </a:p>
        </p:txBody>
      </p:sp>
      <p:sp>
        <p:nvSpPr>
          <p:cNvPr id="3" name="矩形 2">
            <a:extLst>
              <a:ext uri="{FF2B5EF4-FFF2-40B4-BE49-F238E27FC236}">
                <a16:creationId xmlns:a16="http://schemas.microsoft.com/office/drawing/2014/main" id="{00F9F1CB-51B9-68AE-1E32-AC56A8CD130E}"/>
              </a:ext>
            </a:extLst>
          </p:cNvPr>
          <p:cNvSpPr/>
          <p:nvPr/>
        </p:nvSpPr>
        <p:spPr>
          <a:xfrm>
            <a:off x="6548437" y="3470655"/>
            <a:ext cx="551391" cy="21166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F4D6B257-3AF5-9522-DC96-1B9CF98AD3B2}"/>
              </a:ext>
            </a:extLst>
          </p:cNvPr>
          <p:cNvPicPr>
            <a:picLocks noChangeAspect="1"/>
          </p:cNvPicPr>
          <p:nvPr/>
        </p:nvPicPr>
        <p:blipFill rotWithShape="1">
          <a:blip r:embed="rId3"/>
          <a:srcRect l="772" t="1244"/>
          <a:stretch>
            <a:fillRect/>
          </a:stretch>
        </p:blipFill>
        <p:spPr bwMode="auto">
          <a:xfrm>
            <a:off x="5818093" y="4034249"/>
            <a:ext cx="4951730" cy="1699260"/>
          </a:xfrm>
          <a:prstGeom prst="rect">
            <a:avLst/>
          </a:prstGeom>
          <a:ln w="12700">
            <a:solidFill>
              <a:srgbClr val="FF0000"/>
            </a:solidFill>
          </a:ln>
          <a:extLst>
            <a:ext uri="{53640926-AAD7-44D8-BBD7-CCE9431645EC}">
              <a14:shadowObscured xmlns:a14="http://schemas.microsoft.com/office/drawing/2010/main"/>
            </a:ext>
          </a:extLst>
        </p:spPr>
      </p:pic>
      <p:cxnSp>
        <p:nvCxnSpPr>
          <p:cNvPr id="13" name="接點: 弧形 12">
            <a:extLst>
              <a:ext uri="{FF2B5EF4-FFF2-40B4-BE49-F238E27FC236}">
                <a16:creationId xmlns:a16="http://schemas.microsoft.com/office/drawing/2014/main" id="{F1A12D81-A97C-307B-5074-57739CD17604}"/>
              </a:ext>
            </a:extLst>
          </p:cNvPr>
          <p:cNvCxnSpPr>
            <a:cxnSpLocks/>
            <a:stCxn id="6" idx="0"/>
            <a:endCxn id="3" idx="3"/>
          </p:cNvCxnSpPr>
          <p:nvPr/>
        </p:nvCxnSpPr>
        <p:spPr>
          <a:xfrm rot="16200000" flipV="1">
            <a:off x="7468013" y="3208304"/>
            <a:ext cx="457760" cy="1194130"/>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750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24BCC-335C-D888-F9B8-84818249FBF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ED8105D-9CFB-A9C8-D1E4-2F5C739FBAA1}"/>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Check utilization - summary table</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A95D96C-AFDF-AD21-1D10-4C9986F13BDC}"/>
              </a:ext>
            </a:extLst>
          </p:cNvPr>
          <p:cNvSpPr>
            <a:spLocks noGrp="1"/>
          </p:cNvSpPr>
          <p:nvPr>
            <p:ph type="sldNum" sz="quarter" idx="12"/>
          </p:nvPr>
        </p:nvSpPr>
        <p:spPr/>
        <p:txBody>
          <a:bodyPr/>
          <a:lstStyle/>
          <a:p>
            <a:fld id="{A8BB51E5-10F7-4348-99AA-A83F4961A80E}" type="slidenum">
              <a:rPr lang="zh-TW" altLang="en-US" smtClean="0"/>
              <a:t>19</a:t>
            </a:fld>
            <a:endParaRPr lang="zh-TW" altLang="en-US"/>
          </a:p>
        </p:txBody>
      </p:sp>
      <p:sp>
        <p:nvSpPr>
          <p:cNvPr id="8" name="頁尾版面配置區 7">
            <a:extLst>
              <a:ext uri="{FF2B5EF4-FFF2-40B4-BE49-F238E27FC236}">
                <a16:creationId xmlns:a16="http://schemas.microsoft.com/office/drawing/2014/main" id="{3D8186D5-3197-C254-751F-2DA0EE668FFD}"/>
              </a:ext>
            </a:extLst>
          </p:cNvPr>
          <p:cNvSpPr>
            <a:spLocks noGrp="1"/>
          </p:cNvSpPr>
          <p:nvPr>
            <p:ph type="ftr" sz="quarter" idx="11"/>
          </p:nvPr>
        </p:nvSpPr>
        <p:spPr/>
        <p:txBody>
          <a:bodyPr/>
          <a:lstStyle/>
          <a:p>
            <a:r>
              <a:rPr lang="en-US" altLang="zh-TW"/>
              <a:t>Synthesis and Implementation</a:t>
            </a:r>
            <a:endParaRPr lang="zh-TW" altLang="en-US"/>
          </a:p>
        </p:txBody>
      </p:sp>
      <p:pic>
        <p:nvPicPr>
          <p:cNvPr id="7" name="內容版面配置區 6">
            <a:extLst>
              <a:ext uri="{FF2B5EF4-FFF2-40B4-BE49-F238E27FC236}">
                <a16:creationId xmlns:a16="http://schemas.microsoft.com/office/drawing/2014/main" id="{0E209FA6-0AE7-3E4E-FB69-EA9D07E83DC3}"/>
              </a:ext>
            </a:extLst>
          </p:cNvPr>
          <p:cNvPicPr>
            <a:picLocks noGrp="1" noChangeAspect="1"/>
          </p:cNvPicPr>
          <p:nvPr>
            <p:ph idx="1"/>
          </p:nvPr>
        </p:nvPicPr>
        <p:blipFill rotWithShape="1">
          <a:blip r:embed="rId2"/>
          <a:srcRect l="829" t="1182" r="-1"/>
          <a:stretch>
            <a:fillRect/>
          </a:stretch>
        </p:blipFill>
        <p:spPr bwMode="auto">
          <a:xfrm>
            <a:off x="3102036" y="1381077"/>
            <a:ext cx="5987927" cy="50176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7320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AA2952-8DF8-41EA-B52E-3EF47FFB7671}"/>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94785E3-9C17-A7BC-C34B-F055820D1912}"/>
              </a:ext>
            </a:extLst>
          </p:cNvPr>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Overview</a:t>
            </a:r>
          </a:p>
          <a:p>
            <a:r>
              <a:rPr lang="en-US" altLang="zh-TW" dirty="0">
                <a:latin typeface="Times New Roman" panose="02020603050405020304" pitchFamily="18" charset="0"/>
                <a:cs typeface="Times New Roman" panose="02020603050405020304" pitchFamily="18" charset="0"/>
              </a:rPr>
              <a:t>Pack sha2 into an  AXI IP</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Build CPU system with packed IP </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Synthesis and implementation</a:t>
            </a:r>
            <a:endParaRPr lang="zh-TW"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C program in SDK</a:t>
            </a:r>
          </a:p>
          <a:p>
            <a:r>
              <a:rPr lang="en-US" altLang="zh-TW" dirty="0">
                <a:latin typeface="Times New Roman" panose="02020603050405020304" pitchFamily="18" charset="0"/>
                <a:cs typeface="Times New Roman" panose="02020603050405020304" pitchFamily="18" charset="0"/>
              </a:rPr>
              <a:t>Result</a:t>
            </a:r>
          </a:p>
          <a:p>
            <a:r>
              <a:rPr lang="en-US" altLang="zh-TW" dirty="0">
                <a:latin typeface="Times New Roman" panose="02020603050405020304" pitchFamily="18" charset="0"/>
                <a:cs typeface="Times New Roman" panose="02020603050405020304" pitchFamily="18" charset="0"/>
              </a:rPr>
              <a:t>Review</a:t>
            </a:r>
            <a:endParaRPr lang="zh-TW" altLang="zh-TW" dirty="0">
              <a:latin typeface="Times New Roman" panose="02020603050405020304" pitchFamily="18" charset="0"/>
              <a:cs typeface="Times New Roman" panose="02020603050405020304" pitchFamily="18" charset="0"/>
            </a:endParaRPr>
          </a:p>
          <a:p>
            <a:endParaRPr lang="zh-TW"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8DA6DC2-52BC-3FAB-FE9D-331A69F11A73}"/>
              </a:ext>
            </a:extLst>
          </p:cNvPr>
          <p:cNvSpPr>
            <a:spLocks noGrp="1"/>
          </p:cNvSpPr>
          <p:nvPr>
            <p:ph type="sldNum" sz="quarter" idx="12"/>
          </p:nvPr>
        </p:nvSpPr>
        <p:spPr/>
        <p:txBody>
          <a:bodyPr/>
          <a:lstStyle/>
          <a:p>
            <a:fld id="{A8BB51E5-10F7-4348-99AA-A83F4961A80E}" type="slidenum">
              <a:rPr lang="zh-TW" altLang="en-US" smtClean="0">
                <a:latin typeface="Times New Roman" panose="02020603050405020304" pitchFamily="18" charset="0"/>
                <a:cs typeface="Times New Roman" panose="02020603050405020304" pitchFamily="18" charset="0"/>
              </a:rPr>
              <a:t>2</a:t>
            </a:fld>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770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89459-47EF-77A7-DAD6-A7A33899703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8C78921-0313-551D-30B5-58CF708D3363}"/>
              </a:ext>
            </a:extLst>
          </p:cNvPr>
          <p:cNvSpPr>
            <a:spLocks noGrp="1"/>
          </p:cNvSpPr>
          <p:nvPr>
            <p:ph type="title"/>
          </p:nvPr>
        </p:nvSpPr>
        <p:spPr>
          <a:xfrm>
            <a:off x="3391904" y="2766218"/>
            <a:ext cx="5408192" cy="1325563"/>
          </a:xfrm>
        </p:spPr>
        <p:txBody>
          <a:bodyPr>
            <a:normAutofit/>
          </a:bodyPr>
          <a:lstStyle/>
          <a:p>
            <a:r>
              <a:rPr lang="en-US" altLang="zh-TW" sz="5400" dirty="0">
                <a:latin typeface="Times New Roman" panose="02020603050405020304" pitchFamily="18" charset="0"/>
                <a:cs typeface="Times New Roman" panose="02020603050405020304" pitchFamily="18" charset="0"/>
              </a:rPr>
              <a:t>C program in SDK</a:t>
            </a:r>
          </a:p>
        </p:txBody>
      </p:sp>
      <p:sp>
        <p:nvSpPr>
          <p:cNvPr id="4" name="投影片編號版面配置區 3">
            <a:extLst>
              <a:ext uri="{FF2B5EF4-FFF2-40B4-BE49-F238E27FC236}">
                <a16:creationId xmlns:a16="http://schemas.microsoft.com/office/drawing/2014/main" id="{776FA1D6-796E-3C6B-B715-7939228D0709}"/>
              </a:ext>
            </a:extLst>
          </p:cNvPr>
          <p:cNvSpPr>
            <a:spLocks noGrp="1"/>
          </p:cNvSpPr>
          <p:nvPr>
            <p:ph type="sldNum" sz="quarter" idx="12"/>
          </p:nvPr>
        </p:nvSpPr>
        <p:spPr/>
        <p:txBody>
          <a:bodyPr/>
          <a:lstStyle/>
          <a:p>
            <a:fld id="{A8BB51E5-10F7-4348-99AA-A83F4961A80E}" type="slidenum">
              <a:rPr lang="zh-TW" altLang="en-US" smtClean="0"/>
              <a:t>20</a:t>
            </a:fld>
            <a:endParaRPr lang="zh-TW" altLang="en-US"/>
          </a:p>
        </p:txBody>
      </p:sp>
    </p:spTree>
    <p:extLst>
      <p:ext uri="{BB962C8B-B14F-4D97-AF65-F5344CB8AC3E}">
        <p14:creationId xmlns:p14="http://schemas.microsoft.com/office/powerpoint/2010/main" val="783261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EB455-20F9-E517-289A-6C78197490E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CF49168-444E-4205-1570-675A9390F96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Flow chart</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B16B7F5-1927-EC38-3942-75FE9AA070C9}"/>
              </a:ext>
            </a:extLst>
          </p:cNvPr>
          <p:cNvSpPr>
            <a:spLocks noGrp="1"/>
          </p:cNvSpPr>
          <p:nvPr>
            <p:ph type="sldNum" sz="quarter" idx="12"/>
          </p:nvPr>
        </p:nvSpPr>
        <p:spPr/>
        <p:txBody>
          <a:bodyPr/>
          <a:lstStyle/>
          <a:p>
            <a:fld id="{A8BB51E5-10F7-4348-99AA-A83F4961A80E}" type="slidenum">
              <a:rPr lang="zh-TW" altLang="en-US" smtClean="0"/>
              <a:t>21</a:t>
            </a:fld>
            <a:endParaRPr lang="zh-TW" altLang="en-US"/>
          </a:p>
        </p:txBody>
      </p:sp>
      <p:sp>
        <p:nvSpPr>
          <p:cNvPr id="3" name="頁尾版面配置區 2">
            <a:extLst>
              <a:ext uri="{FF2B5EF4-FFF2-40B4-BE49-F238E27FC236}">
                <a16:creationId xmlns:a16="http://schemas.microsoft.com/office/drawing/2014/main" id="{5111D92D-F721-DE22-B9B9-9C4170803D03}"/>
              </a:ext>
            </a:extLst>
          </p:cNvPr>
          <p:cNvSpPr>
            <a:spLocks noGrp="1"/>
          </p:cNvSpPr>
          <p:nvPr>
            <p:ph type="ftr" sz="quarter" idx="11"/>
          </p:nvPr>
        </p:nvSpPr>
        <p:spPr/>
        <p:txBody>
          <a:bodyPr/>
          <a:lstStyle/>
          <a:p>
            <a:r>
              <a:rPr lang="en-US" altLang="zh-TW"/>
              <a:t>C program in SDK</a:t>
            </a:r>
            <a:endParaRPr lang="zh-TW" altLang="en-US"/>
          </a:p>
        </p:txBody>
      </p:sp>
      <p:pic>
        <p:nvPicPr>
          <p:cNvPr id="10" name="圖片 9">
            <a:extLst>
              <a:ext uri="{FF2B5EF4-FFF2-40B4-BE49-F238E27FC236}">
                <a16:creationId xmlns:a16="http://schemas.microsoft.com/office/drawing/2014/main" id="{55ECC87E-1B1A-788A-79AF-6747EE8B2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679" y="1554163"/>
            <a:ext cx="8704642" cy="4802187"/>
          </a:xfrm>
          <a:prstGeom prst="rect">
            <a:avLst/>
          </a:prstGeom>
        </p:spPr>
      </p:pic>
    </p:spTree>
    <p:extLst>
      <p:ext uri="{BB962C8B-B14F-4D97-AF65-F5344CB8AC3E}">
        <p14:creationId xmlns:p14="http://schemas.microsoft.com/office/powerpoint/2010/main" val="103454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FA60C-A608-CF79-43A3-8B73C6AAB479}"/>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Flow chart - explanation</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DF6ECE8-D067-E320-07D2-FBA3029824E2}"/>
              </a:ext>
            </a:extLst>
          </p:cNvPr>
          <p:cNvSpPr>
            <a:spLocks noGrp="1"/>
          </p:cNvSpPr>
          <p:nvPr>
            <p:ph type="sldNum" sz="quarter" idx="12"/>
          </p:nvPr>
        </p:nvSpPr>
        <p:spPr/>
        <p:txBody>
          <a:bodyPr/>
          <a:lstStyle/>
          <a:p>
            <a:fld id="{A8BB51E5-10F7-4348-99AA-A83F4961A80E}" type="slidenum">
              <a:rPr lang="zh-TW" altLang="en-US" smtClean="0"/>
              <a:t>22</a:t>
            </a:fld>
            <a:endParaRPr lang="zh-TW" altLang="en-US"/>
          </a:p>
        </p:txBody>
      </p:sp>
      <p:sp>
        <p:nvSpPr>
          <p:cNvPr id="7" name="流程圖: 程序 6">
            <a:extLst>
              <a:ext uri="{FF2B5EF4-FFF2-40B4-BE49-F238E27FC236}">
                <a16:creationId xmlns:a16="http://schemas.microsoft.com/office/drawing/2014/main" id="{C0EE12F0-CDE2-C202-064F-D3C45D8ADDD3}"/>
              </a:ext>
            </a:extLst>
          </p:cNvPr>
          <p:cNvSpPr/>
          <p:nvPr/>
        </p:nvSpPr>
        <p:spPr>
          <a:xfrm>
            <a:off x="978698" y="3697460"/>
            <a:ext cx="1658318" cy="75941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zh-TW" dirty="0">
                <a:latin typeface="Times New Roman" panose="02020603050405020304" pitchFamily="18" charset="0"/>
                <a:ea typeface="標楷體" panose="03000509000000000000" pitchFamily="65" charset="-120"/>
                <a:cs typeface="Times New Roman" panose="02020603050405020304" pitchFamily="18" charset="0"/>
              </a:rPr>
              <a:t>打包</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message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流程圖: 資料 7">
            <a:extLst>
              <a:ext uri="{FF2B5EF4-FFF2-40B4-BE49-F238E27FC236}">
                <a16:creationId xmlns:a16="http://schemas.microsoft.com/office/drawing/2014/main" id="{D909E995-FC0A-5A09-12F3-5CFDFF0FA50F}"/>
              </a:ext>
            </a:extLst>
          </p:cNvPr>
          <p:cNvSpPr/>
          <p:nvPr/>
        </p:nvSpPr>
        <p:spPr>
          <a:xfrm>
            <a:off x="530033" y="2307867"/>
            <a:ext cx="2555648" cy="638053"/>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input message</a:t>
            </a:r>
            <a:endParaRPr lang="zh-TW" altLang="en-US" dirty="0">
              <a:latin typeface="Times New Roman" panose="02020603050405020304" pitchFamily="18" charset="0"/>
              <a:cs typeface="Times New Roman" panose="02020603050405020304" pitchFamily="18" charset="0"/>
            </a:endParaRPr>
          </a:p>
        </p:txBody>
      </p:sp>
      <p:sp>
        <p:nvSpPr>
          <p:cNvPr id="10" name="頁尾版面配置區 9">
            <a:extLst>
              <a:ext uri="{FF2B5EF4-FFF2-40B4-BE49-F238E27FC236}">
                <a16:creationId xmlns:a16="http://schemas.microsoft.com/office/drawing/2014/main" id="{91EADB2F-9644-3358-4B92-BA65E504F1E1}"/>
              </a:ext>
            </a:extLst>
          </p:cNvPr>
          <p:cNvSpPr>
            <a:spLocks noGrp="1"/>
          </p:cNvSpPr>
          <p:nvPr>
            <p:ph type="ftr" sz="quarter" idx="11"/>
          </p:nvPr>
        </p:nvSpPr>
        <p:spPr/>
        <p:txBody>
          <a:bodyPr/>
          <a:lstStyle/>
          <a:p>
            <a:r>
              <a:rPr lang="en-US" altLang="zh-TW"/>
              <a:t>C program in SDK</a:t>
            </a:r>
            <a:endParaRPr lang="zh-TW" altLang="en-US"/>
          </a:p>
        </p:txBody>
      </p:sp>
      <p:sp>
        <p:nvSpPr>
          <p:cNvPr id="11" name="左大括弧 10">
            <a:extLst>
              <a:ext uri="{FF2B5EF4-FFF2-40B4-BE49-F238E27FC236}">
                <a16:creationId xmlns:a16="http://schemas.microsoft.com/office/drawing/2014/main" id="{B48F63F7-7031-D526-A399-E8449357F964}"/>
              </a:ext>
            </a:extLst>
          </p:cNvPr>
          <p:cNvSpPr/>
          <p:nvPr/>
        </p:nvSpPr>
        <p:spPr>
          <a:xfrm>
            <a:off x="3198829" y="1881793"/>
            <a:ext cx="226297" cy="1490204"/>
          </a:xfrm>
          <a:prstGeom prst="leftBrace">
            <a:avLst>
              <a:gd name="adj1" fmla="val 4674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DD8937BC-36AD-345B-B344-63BFE3497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6671" y="136525"/>
            <a:ext cx="3857333" cy="2128018"/>
          </a:xfrm>
          <a:prstGeom prst="rect">
            <a:avLst/>
          </a:prstGeom>
        </p:spPr>
      </p:pic>
      <p:sp>
        <p:nvSpPr>
          <p:cNvPr id="14" name="文字方塊 13">
            <a:extLst>
              <a:ext uri="{FF2B5EF4-FFF2-40B4-BE49-F238E27FC236}">
                <a16:creationId xmlns:a16="http://schemas.microsoft.com/office/drawing/2014/main" id="{E60B007C-D97C-B602-7DA0-E064BA358101}"/>
              </a:ext>
            </a:extLst>
          </p:cNvPr>
          <p:cNvSpPr txBox="1"/>
          <p:nvPr/>
        </p:nvSpPr>
        <p:spPr>
          <a:xfrm>
            <a:off x="3425126" y="1881792"/>
            <a:ext cx="1826863" cy="369332"/>
          </a:xfrm>
          <a:prstGeom prst="rect">
            <a:avLst/>
          </a:prstGeom>
          <a:noFill/>
        </p:spPr>
        <p:txBody>
          <a:bodyPr wrap="square">
            <a:spAutoFit/>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印出</a:t>
            </a:r>
            <a:r>
              <a:rPr lang="en-US" altLang="zh-TW" sz="1800" dirty="0">
                <a:effectLst/>
                <a:latin typeface="Times New Roman" panose="02020603050405020304" pitchFamily="18" charset="0"/>
                <a:ea typeface="標楷體" panose="03000509000000000000" pitchFamily="65" charset="-120"/>
              </a:rPr>
              <a:t>“message: ”</a:t>
            </a:r>
            <a:endParaRPr lang="zh-TW" altLang="en-US" dirty="0"/>
          </a:p>
        </p:txBody>
      </p:sp>
      <p:sp>
        <p:nvSpPr>
          <p:cNvPr id="16" name="文字方塊 15">
            <a:extLst>
              <a:ext uri="{FF2B5EF4-FFF2-40B4-BE49-F238E27FC236}">
                <a16:creationId xmlns:a16="http://schemas.microsoft.com/office/drawing/2014/main" id="{DDCC6E51-953F-C629-5A32-CA3101EE0256}"/>
              </a:ext>
            </a:extLst>
          </p:cNvPr>
          <p:cNvSpPr txBox="1"/>
          <p:nvPr/>
        </p:nvSpPr>
        <p:spPr>
          <a:xfrm>
            <a:off x="3425126" y="2442228"/>
            <a:ext cx="5587138" cy="369332"/>
          </a:xfrm>
          <a:prstGeom prst="rect">
            <a:avLst/>
          </a:prstGeom>
          <a:noFill/>
        </p:spPr>
        <p:txBody>
          <a:bodyPr wrap="square">
            <a:spAutoFit/>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逐</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byte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接收</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message</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直到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enter</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或是已</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接收</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32 byte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a:extLst>
              <a:ext uri="{FF2B5EF4-FFF2-40B4-BE49-F238E27FC236}">
                <a16:creationId xmlns:a16="http://schemas.microsoft.com/office/drawing/2014/main" id="{D2B75B27-21F1-DA66-B5CD-3CDB4A060CD1}"/>
              </a:ext>
            </a:extLst>
          </p:cNvPr>
          <p:cNvSpPr txBox="1"/>
          <p:nvPr/>
        </p:nvSpPr>
        <p:spPr>
          <a:xfrm>
            <a:off x="3425126" y="3002664"/>
            <a:ext cx="6094708" cy="369332"/>
          </a:xfrm>
          <a:prstGeom prst="rect">
            <a:avLst/>
          </a:prstGeom>
          <a:noFill/>
        </p:spPr>
        <p:txBody>
          <a:bodyPr wrap="square">
            <a:spAutoFit/>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記下</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接收了幾個</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byte</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，並</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當作</a:t>
            </a:r>
            <a:r>
              <a:rPr lang="en-US" altLang="zh-TW" sz="1800" dirty="0" err="1">
                <a:effectLst/>
                <a:latin typeface="Times New Roman" panose="02020603050405020304" pitchFamily="18" charset="0"/>
                <a:ea typeface="標楷體" panose="03000509000000000000" pitchFamily="65" charset="-120"/>
              </a:rPr>
              <a:t>byte_len</a:t>
            </a:r>
            <a:endParaRPr lang="zh-TW" altLang="en-US" dirty="0"/>
          </a:p>
        </p:txBody>
      </p:sp>
      <p:cxnSp>
        <p:nvCxnSpPr>
          <p:cNvPr id="20" name="直線單箭頭接點 19">
            <a:extLst>
              <a:ext uri="{FF2B5EF4-FFF2-40B4-BE49-F238E27FC236}">
                <a16:creationId xmlns:a16="http://schemas.microsoft.com/office/drawing/2014/main" id="{225F2A93-4FD7-93DC-17F4-F1F444166224}"/>
              </a:ext>
            </a:extLst>
          </p:cNvPr>
          <p:cNvCxnSpPr>
            <a:stCxn id="8" idx="5"/>
            <a:endCxn id="11" idx="1"/>
          </p:cNvCxnSpPr>
          <p:nvPr/>
        </p:nvCxnSpPr>
        <p:spPr>
          <a:xfrm>
            <a:off x="2830116" y="2626894"/>
            <a:ext cx="36871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3455490-4B93-FBED-64CC-671ADCBEF0BF}"/>
              </a:ext>
            </a:extLst>
          </p:cNvPr>
          <p:cNvSpPr txBox="1"/>
          <p:nvPr/>
        </p:nvSpPr>
        <p:spPr>
          <a:xfrm>
            <a:off x="3206300" y="3892502"/>
            <a:ext cx="2685081" cy="369332"/>
          </a:xfrm>
          <a:prstGeom prst="rect">
            <a:avLst/>
          </a:prstGeom>
          <a:noFill/>
        </p:spPr>
        <p:txBody>
          <a:bodyPr wrap="square">
            <a:spAutoFit/>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800" dirty="0">
                <a:effectLst/>
                <a:latin typeface="Times New Roman" panose="02020603050405020304" pitchFamily="18" charset="0"/>
                <a:ea typeface="標楷體" panose="03000509000000000000" pitchFamily="65" charset="-120"/>
              </a:rPr>
              <a:t>message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分裝成</a:t>
            </a:r>
            <a:r>
              <a:rPr lang="en-US" altLang="zh-TW" sz="1800" dirty="0">
                <a:effectLst/>
                <a:latin typeface="Times New Roman" panose="02020603050405020304" pitchFamily="18" charset="0"/>
                <a:ea typeface="標楷體" panose="03000509000000000000" pitchFamily="65" charset="-120"/>
              </a:rPr>
              <a:t>8</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a:t>
            </a:r>
            <a:r>
              <a:rPr lang="en-US" altLang="zh-TW" sz="1800" dirty="0">
                <a:effectLst/>
                <a:latin typeface="Times New Roman" panose="02020603050405020304" pitchFamily="18" charset="0"/>
                <a:ea typeface="標楷體" panose="03000509000000000000" pitchFamily="65" charset="-120"/>
              </a:rPr>
              <a:t>word</a:t>
            </a:r>
            <a:endParaRPr lang="zh-TW" altLang="en-US" dirty="0"/>
          </a:p>
        </p:txBody>
      </p:sp>
      <p:cxnSp>
        <p:nvCxnSpPr>
          <p:cNvPr id="24" name="直線單箭頭接點 23">
            <a:extLst>
              <a:ext uri="{FF2B5EF4-FFF2-40B4-BE49-F238E27FC236}">
                <a16:creationId xmlns:a16="http://schemas.microsoft.com/office/drawing/2014/main" id="{E475F9B7-CE41-3D15-3704-DC6B1DEE4763}"/>
              </a:ext>
            </a:extLst>
          </p:cNvPr>
          <p:cNvCxnSpPr>
            <a:stCxn id="7" idx="3"/>
            <a:endCxn id="22" idx="1"/>
          </p:cNvCxnSpPr>
          <p:nvPr/>
        </p:nvCxnSpPr>
        <p:spPr>
          <a:xfrm flipV="1">
            <a:off x="2637016" y="4077168"/>
            <a:ext cx="56928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圖: 程序 25">
            <a:extLst>
              <a:ext uri="{FF2B5EF4-FFF2-40B4-BE49-F238E27FC236}">
                <a16:creationId xmlns:a16="http://schemas.microsoft.com/office/drawing/2014/main" id="{EBA5111E-DCC5-3501-5919-790E6482A1A1}"/>
              </a:ext>
            </a:extLst>
          </p:cNvPr>
          <p:cNvSpPr/>
          <p:nvPr/>
        </p:nvSpPr>
        <p:spPr>
          <a:xfrm>
            <a:off x="978698" y="5182360"/>
            <a:ext cx="1658318" cy="75941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計算並</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打包</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byte_en</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左大括弧 26">
            <a:extLst>
              <a:ext uri="{FF2B5EF4-FFF2-40B4-BE49-F238E27FC236}">
                <a16:creationId xmlns:a16="http://schemas.microsoft.com/office/drawing/2014/main" id="{A01BE763-B1FF-FC3B-44A8-17500B0C84F2}"/>
              </a:ext>
            </a:extLst>
          </p:cNvPr>
          <p:cNvSpPr/>
          <p:nvPr/>
        </p:nvSpPr>
        <p:spPr>
          <a:xfrm>
            <a:off x="3206300" y="5097189"/>
            <a:ext cx="161825" cy="929760"/>
          </a:xfrm>
          <a:prstGeom prst="leftBrace">
            <a:avLst>
              <a:gd name="adj1" fmla="val 4674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7E78D841-81FF-5FCB-77B1-E75D78EC55D1}"/>
              </a:ext>
            </a:extLst>
          </p:cNvPr>
          <p:cNvSpPr txBox="1"/>
          <p:nvPr/>
        </p:nvSpPr>
        <p:spPr>
          <a:xfrm>
            <a:off x="3471681" y="5097180"/>
            <a:ext cx="3638028" cy="369332"/>
          </a:xfrm>
          <a:prstGeom prst="rect">
            <a:avLst/>
          </a:prstGeom>
          <a:noFill/>
        </p:spPr>
        <p:txBody>
          <a:bodyPr wrap="squar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計算每個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word</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分別對應的</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msg_be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文字方塊 28">
            <a:extLst>
              <a:ext uri="{FF2B5EF4-FFF2-40B4-BE49-F238E27FC236}">
                <a16:creationId xmlns:a16="http://schemas.microsoft.com/office/drawing/2014/main" id="{5F70CA5E-B54B-644E-8983-2D7428859CEF}"/>
              </a:ext>
            </a:extLst>
          </p:cNvPr>
          <p:cNvSpPr txBox="1"/>
          <p:nvPr/>
        </p:nvSpPr>
        <p:spPr>
          <a:xfrm>
            <a:off x="3471681" y="5657617"/>
            <a:ext cx="5587138" cy="369332"/>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將結果</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彙整為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32-bit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byte_en</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訊號</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2" name="直線單箭頭接點 31">
            <a:extLst>
              <a:ext uri="{FF2B5EF4-FFF2-40B4-BE49-F238E27FC236}">
                <a16:creationId xmlns:a16="http://schemas.microsoft.com/office/drawing/2014/main" id="{7D7D912E-870A-80C6-0355-DA4FA82671CB}"/>
              </a:ext>
            </a:extLst>
          </p:cNvPr>
          <p:cNvCxnSpPr>
            <a:stCxn id="26" idx="3"/>
            <a:endCxn id="27" idx="1"/>
          </p:cNvCxnSpPr>
          <p:nvPr/>
        </p:nvCxnSpPr>
        <p:spPr>
          <a:xfrm>
            <a:off x="2637016" y="5562069"/>
            <a:ext cx="569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12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7AB6E-EBAD-89B6-44DE-F338EBE7E2F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2C67860-0F79-FA84-C95B-289161A87BA4}"/>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Flow chart - explanation</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F300D36-B06F-3C90-FB9E-1101F23FA059}"/>
              </a:ext>
            </a:extLst>
          </p:cNvPr>
          <p:cNvSpPr>
            <a:spLocks noGrp="1"/>
          </p:cNvSpPr>
          <p:nvPr>
            <p:ph type="sldNum" sz="quarter" idx="12"/>
          </p:nvPr>
        </p:nvSpPr>
        <p:spPr/>
        <p:txBody>
          <a:bodyPr/>
          <a:lstStyle/>
          <a:p>
            <a:fld id="{A8BB51E5-10F7-4348-99AA-A83F4961A80E}" type="slidenum">
              <a:rPr lang="zh-TW" altLang="en-US" smtClean="0"/>
              <a:t>23</a:t>
            </a:fld>
            <a:endParaRPr lang="zh-TW" altLang="en-US"/>
          </a:p>
        </p:txBody>
      </p:sp>
      <p:sp>
        <p:nvSpPr>
          <p:cNvPr id="7" name="流程圖: 程序 6">
            <a:extLst>
              <a:ext uri="{FF2B5EF4-FFF2-40B4-BE49-F238E27FC236}">
                <a16:creationId xmlns:a16="http://schemas.microsoft.com/office/drawing/2014/main" id="{D13800D9-DB80-7D2C-D2AE-6E160799DCA1}"/>
              </a:ext>
            </a:extLst>
          </p:cNvPr>
          <p:cNvSpPr/>
          <p:nvPr/>
        </p:nvSpPr>
        <p:spPr>
          <a:xfrm>
            <a:off x="838200" y="2094169"/>
            <a:ext cx="1658318" cy="75941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找出</a:t>
            </a:r>
            <a:r>
              <a:rPr lang="en-US" altLang="zh-TW" sz="1800" dirty="0" err="1">
                <a:effectLst/>
                <a:latin typeface="Times New Roman" panose="02020603050405020304" pitchFamily="18" charset="0"/>
                <a:ea typeface="標楷體" panose="03000509000000000000" pitchFamily="65" charset="-120"/>
              </a:rPr>
              <a:t>last_word</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頁尾版面配置區 9">
            <a:extLst>
              <a:ext uri="{FF2B5EF4-FFF2-40B4-BE49-F238E27FC236}">
                <a16:creationId xmlns:a16="http://schemas.microsoft.com/office/drawing/2014/main" id="{0EE2FE5F-AF63-FE7E-748C-EDEC913478D9}"/>
              </a:ext>
            </a:extLst>
          </p:cNvPr>
          <p:cNvSpPr>
            <a:spLocks noGrp="1"/>
          </p:cNvSpPr>
          <p:nvPr>
            <p:ph type="ftr" sz="quarter" idx="11"/>
          </p:nvPr>
        </p:nvSpPr>
        <p:spPr/>
        <p:txBody>
          <a:bodyPr/>
          <a:lstStyle/>
          <a:p>
            <a:r>
              <a:rPr lang="en-US" altLang="zh-TW"/>
              <a:t>C program in SDK</a:t>
            </a:r>
            <a:endParaRPr lang="zh-TW" altLang="en-US"/>
          </a:p>
        </p:txBody>
      </p:sp>
      <p:pic>
        <p:nvPicPr>
          <p:cNvPr id="12" name="圖片 11">
            <a:extLst>
              <a:ext uri="{FF2B5EF4-FFF2-40B4-BE49-F238E27FC236}">
                <a16:creationId xmlns:a16="http://schemas.microsoft.com/office/drawing/2014/main" id="{7F8B636F-F7AC-3B8C-832B-713395915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6671" y="136525"/>
            <a:ext cx="3857333" cy="2128018"/>
          </a:xfrm>
          <a:prstGeom prst="rect">
            <a:avLst/>
          </a:prstGeom>
        </p:spPr>
      </p:pic>
      <p:sp>
        <p:nvSpPr>
          <p:cNvPr id="22" name="文字方塊 21">
            <a:extLst>
              <a:ext uri="{FF2B5EF4-FFF2-40B4-BE49-F238E27FC236}">
                <a16:creationId xmlns:a16="http://schemas.microsoft.com/office/drawing/2014/main" id="{DD560BA2-8ABD-4F01-3A00-F8DD13BF8449}"/>
              </a:ext>
            </a:extLst>
          </p:cNvPr>
          <p:cNvSpPr txBox="1"/>
          <p:nvPr/>
        </p:nvSpPr>
        <p:spPr>
          <a:xfrm>
            <a:off x="3065802" y="2289211"/>
            <a:ext cx="3638028" cy="369332"/>
          </a:xfrm>
          <a:prstGeom prst="rect">
            <a:avLst/>
          </a:prstGeom>
          <a:noFill/>
        </p:spPr>
        <p:txBody>
          <a:bodyPr wrap="square">
            <a:spAutoFit/>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計算每個</a:t>
            </a:r>
            <a:r>
              <a:rPr lang="en-US" altLang="zh-TW" sz="1800" dirty="0">
                <a:effectLst/>
                <a:latin typeface="Times New Roman" panose="02020603050405020304" pitchFamily="18" charset="0"/>
                <a:ea typeface="標楷體" panose="03000509000000000000" pitchFamily="65" charset="-120"/>
              </a:rPr>
              <a:t>word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分別對應的</a:t>
            </a:r>
            <a:r>
              <a:rPr lang="en-US" altLang="zh-TW" sz="1800" dirty="0" err="1">
                <a:effectLst/>
                <a:latin typeface="Times New Roman" panose="02020603050405020304" pitchFamily="18" charset="0"/>
                <a:ea typeface="標楷體" panose="03000509000000000000" pitchFamily="65" charset="-120"/>
              </a:rPr>
              <a:t>msg_lst</a:t>
            </a:r>
            <a:endParaRPr lang="zh-TW" altLang="en-US" dirty="0"/>
          </a:p>
        </p:txBody>
      </p:sp>
      <p:cxnSp>
        <p:nvCxnSpPr>
          <p:cNvPr id="24" name="直線單箭頭接點 23">
            <a:extLst>
              <a:ext uri="{FF2B5EF4-FFF2-40B4-BE49-F238E27FC236}">
                <a16:creationId xmlns:a16="http://schemas.microsoft.com/office/drawing/2014/main" id="{FF800BA8-F621-8365-DC5B-C0E0455C77FB}"/>
              </a:ext>
            </a:extLst>
          </p:cNvPr>
          <p:cNvCxnSpPr>
            <a:cxnSpLocks/>
            <a:stCxn id="7" idx="3"/>
            <a:endCxn id="22" idx="1"/>
          </p:cNvCxnSpPr>
          <p:nvPr/>
        </p:nvCxnSpPr>
        <p:spPr>
          <a:xfrm flipV="1">
            <a:off x="2496518" y="2473877"/>
            <a:ext cx="56928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圖: 程序 25">
            <a:extLst>
              <a:ext uri="{FF2B5EF4-FFF2-40B4-BE49-F238E27FC236}">
                <a16:creationId xmlns:a16="http://schemas.microsoft.com/office/drawing/2014/main" id="{5EA88115-955B-0FA1-C1A0-8B0AF738F7CB}"/>
              </a:ext>
            </a:extLst>
          </p:cNvPr>
          <p:cNvSpPr/>
          <p:nvPr/>
        </p:nvSpPr>
        <p:spPr>
          <a:xfrm>
            <a:off x="659826" y="3551476"/>
            <a:ext cx="2032000" cy="75941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800" dirty="0">
                <a:effectLst/>
                <a:latin typeface="Times New Roman" panose="02020603050405020304" pitchFamily="18" charset="0"/>
                <a:ea typeface="標楷體" panose="03000509000000000000" pitchFamily="65" charset="-120"/>
              </a:rPr>
              <a:t>message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寫進</a:t>
            </a:r>
            <a:r>
              <a:rPr lang="en-US" altLang="zh-TW" sz="1800" dirty="0">
                <a:effectLst/>
                <a:latin typeface="Times New Roman" panose="02020603050405020304" pitchFamily="18" charset="0"/>
                <a:ea typeface="標楷體" panose="03000509000000000000" pitchFamily="65" charset="-120"/>
              </a:rPr>
              <a:t>slv_reg2 ~ slv_reg9</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2" name="直線單箭頭接點 31">
            <a:extLst>
              <a:ext uri="{FF2B5EF4-FFF2-40B4-BE49-F238E27FC236}">
                <a16:creationId xmlns:a16="http://schemas.microsoft.com/office/drawing/2014/main" id="{3C40D28A-2202-234D-A337-16AD759F16B2}"/>
              </a:ext>
            </a:extLst>
          </p:cNvPr>
          <p:cNvCxnSpPr>
            <a:cxnSpLocks/>
            <a:stCxn id="26" idx="3"/>
          </p:cNvCxnSpPr>
          <p:nvPr/>
        </p:nvCxnSpPr>
        <p:spPr>
          <a:xfrm>
            <a:off x="2691826" y="3931185"/>
            <a:ext cx="3824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3A39CF05-FB93-894F-C254-7F8CE5B9DBD1}"/>
              </a:ext>
            </a:extLst>
          </p:cNvPr>
          <p:cNvSpPr txBox="1"/>
          <p:nvPr/>
        </p:nvSpPr>
        <p:spPr>
          <a:xfrm>
            <a:off x="3074268" y="3746518"/>
            <a:ext cx="7192411" cy="369332"/>
          </a:xfrm>
          <a:prstGeom prst="rect">
            <a:avLst/>
          </a:prstGeom>
          <a:noFill/>
        </p:spPr>
        <p:txBody>
          <a:bodyPr wrap="square">
            <a:spAutoFit/>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800" dirty="0">
                <a:effectLst/>
                <a:latin typeface="Times New Roman" panose="02020603050405020304" pitchFamily="18" charset="0"/>
                <a:ea typeface="標楷體" panose="03000509000000000000" pitchFamily="65" charset="-120"/>
              </a:rPr>
              <a:t>Xil_Out32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將</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打包好的</a:t>
            </a:r>
            <a:r>
              <a:rPr lang="en-US" altLang="zh-TW" sz="1800" dirty="0">
                <a:effectLst/>
                <a:latin typeface="Times New Roman" panose="02020603050405020304" pitchFamily="18" charset="0"/>
                <a:ea typeface="標楷體" panose="03000509000000000000" pitchFamily="65" charset="-120"/>
              </a:rPr>
              <a:t>message word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寫入</a:t>
            </a:r>
            <a:r>
              <a:rPr lang="en-US" altLang="zh-TW" sz="1800" dirty="0">
                <a:effectLst/>
                <a:latin typeface="Times New Roman" panose="02020603050405020304" pitchFamily="18" charset="0"/>
                <a:ea typeface="標楷體" panose="03000509000000000000" pitchFamily="65" charset="-120"/>
              </a:rPr>
              <a:t>AXI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800" dirty="0">
                <a:effectLst/>
                <a:latin typeface="Times New Roman" panose="02020603050405020304" pitchFamily="18" charset="0"/>
                <a:ea typeface="標楷體" panose="03000509000000000000" pitchFamily="65" charset="-120"/>
              </a:rPr>
              <a:t>slv_reg2 ~ slv_reg9</a:t>
            </a:r>
            <a:endParaRPr lang="zh-TW" altLang="en-US" dirty="0"/>
          </a:p>
        </p:txBody>
      </p:sp>
      <p:sp>
        <p:nvSpPr>
          <p:cNvPr id="19" name="流程圖: 程序 18">
            <a:extLst>
              <a:ext uri="{FF2B5EF4-FFF2-40B4-BE49-F238E27FC236}">
                <a16:creationId xmlns:a16="http://schemas.microsoft.com/office/drawing/2014/main" id="{FD203A49-23F5-C664-0501-F66D6E650AC2}"/>
              </a:ext>
            </a:extLst>
          </p:cNvPr>
          <p:cNvSpPr/>
          <p:nvPr/>
        </p:nvSpPr>
        <p:spPr>
          <a:xfrm>
            <a:off x="659826" y="5193451"/>
            <a:ext cx="2032000" cy="75941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lvl="0" algn="ctr">
              <a:lnSpc>
                <a:spcPct val="115000"/>
              </a:lnSpc>
              <a:spcAft>
                <a:spcPts val="800"/>
              </a:spcAft>
              <a:buSzPts val="1200"/>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800" kern="100" dirty="0" err="1">
                <a:effectLst/>
                <a:latin typeface="Times New Roman" panose="02020603050405020304" pitchFamily="18" charset="0"/>
                <a:ea typeface="標楷體" panose="03000509000000000000" pitchFamily="65" charset="-120"/>
                <a:cs typeface="Times New Roman" panose="02020603050405020304" pitchFamily="18" charset="0"/>
              </a:rPr>
              <a:t>byte_en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寫進</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slv_reg1</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21" name="文字方塊 20">
            <a:extLst>
              <a:ext uri="{FF2B5EF4-FFF2-40B4-BE49-F238E27FC236}">
                <a16:creationId xmlns:a16="http://schemas.microsoft.com/office/drawing/2014/main" id="{F5564821-9533-1C01-582E-3FFF3F62269E}"/>
              </a:ext>
            </a:extLst>
          </p:cNvPr>
          <p:cNvSpPr txBox="1"/>
          <p:nvPr/>
        </p:nvSpPr>
        <p:spPr>
          <a:xfrm>
            <a:off x="3074269" y="5375206"/>
            <a:ext cx="6504918" cy="392993"/>
          </a:xfrm>
          <a:prstGeom prst="rect">
            <a:avLst/>
          </a:prstGeom>
          <a:noFill/>
        </p:spPr>
        <p:txBody>
          <a:bodyPr wrap="square">
            <a:spAutoFit/>
          </a:bodyPr>
          <a:lstStyle/>
          <a:p>
            <a:pPr>
              <a:lnSpc>
                <a:spcPct val="115000"/>
              </a:lnSpc>
              <a:spcAft>
                <a:spcPts val="800"/>
              </a:spcAft>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Xil_Out32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將打包好的</a:t>
            </a:r>
            <a:r>
              <a:rPr lang="en-US" altLang="zh-TW" sz="1800" kern="100" dirty="0" err="1">
                <a:effectLst/>
                <a:latin typeface="Times New Roman" panose="02020603050405020304" pitchFamily="18" charset="0"/>
                <a:ea typeface="標楷體" panose="03000509000000000000" pitchFamily="65" charset="-120"/>
                <a:cs typeface="Times New Roman" panose="02020603050405020304" pitchFamily="18" charset="0"/>
              </a:rPr>
              <a:t>byte_en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寫入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AXI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slv_reg1</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FEAE6391-417E-A2D9-90F4-2C0D73B76495}"/>
              </a:ext>
            </a:extLst>
          </p:cNvPr>
          <p:cNvCxnSpPr>
            <a:cxnSpLocks/>
            <a:stCxn id="19" idx="3"/>
            <a:endCxn id="21" idx="1"/>
          </p:cNvCxnSpPr>
          <p:nvPr/>
        </p:nvCxnSpPr>
        <p:spPr>
          <a:xfrm flipV="1">
            <a:off x="2691826" y="5571703"/>
            <a:ext cx="382443" cy="1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24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507B6-76A9-15F1-F888-71E3F1DA9DA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4222060-51B7-4524-25F3-C16081230A64}"/>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Flow chart - explanation</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9C3A8007-735E-64EA-47E4-C2DF97D27D72}"/>
              </a:ext>
            </a:extLst>
          </p:cNvPr>
          <p:cNvSpPr>
            <a:spLocks noGrp="1"/>
          </p:cNvSpPr>
          <p:nvPr>
            <p:ph type="sldNum" sz="quarter" idx="12"/>
          </p:nvPr>
        </p:nvSpPr>
        <p:spPr/>
        <p:txBody>
          <a:bodyPr/>
          <a:lstStyle/>
          <a:p>
            <a:fld id="{A8BB51E5-10F7-4348-99AA-A83F4961A80E}" type="slidenum">
              <a:rPr lang="zh-TW" altLang="en-US" smtClean="0"/>
              <a:t>24</a:t>
            </a:fld>
            <a:endParaRPr lang="zh-TW" altLang="en-US"/>
          </a:p>
        </p:txBody>
      </p:sp>
      <p:sp>
        <p:nvSpPr>
          <p:cNvPr id="7" name="流程圖: 程序 6">
            <a:extLst>
              <a:ext uri="{FF2B5EF4-FFF2-40B4-BE49-F238E27FC236}">
                <a16:creationId xmlns:a16="http://schemas.microsoft.com/office/drawing/2014/main" id="{C932F18F-DF4D-8A1A-E92C-0266CDE9B757}"/>
              </a:ext>
            </a:extLst>
          </p:cNvPr>
          <p:cNvSpPr/>
          <p:nvPr/>
        </p:nvSpPr>
        <p:spPr>
          <a:xfrm>
            <a:off x="156964" y="2313650"/>
            <a:ext cx="4140775" cy="75941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lvl="0" algn="ctr">
              <a:lnSpc>
                <a:spcPct val="115000"/>
              </a:lnSpc>
              <a:spcAft>
                <a:spcPts val="800"/>
              </a:spcAft>
              <a:buSzPts val="1200"/>
            </a:pP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800" kern="0" dirty="0" err="1">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start_f</a:t>
            </a: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 </a:t>
            </a:r>
            <a:r>
              <a:rPr lang="en-US" altLang="zh-TW" sz="1800" kern="0" dirty="0" err="1">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vld_f</a:t>
            </a: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 </a:t>
            </a:r>
            <a:r>
              <a:rPr lang="en-US" altLang="zh-TW" sz="1800" kern="0" dirty="0" err="1">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byte_len</a:t>
            </a: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0" dirty="0" err="1">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last_word</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組合並寫入</a:t>
            </a: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slv_reg0</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10" name="頁尾版面配置區 9">
            <a:extLst>
              <a:ext uri="{FF2B5EF4-FFF2-40B4-BE49-F238E27FC236}">
                <a16:creationId xmlns:a16="http://schemas.microsoft.com/office/drawing/2014/main" id="{79302BCA-0F9B-2B82-E2F1-CBD4641B0C68}"/>
              </a:ext>
            </a:extLst>
          </p:cNvPr>
          <p:cNvSpPr>
            <a:spLocks noGrp="1"/>
          </p:cNvSpPr>
          <p:nvPr>
            <p:ph type="ftr" sz="quarter" idx="11"/>
          </p:nvPr>
        </p:nvSpPr>
        <p:spPr/>
        <p:txBody>
          <a:bodyPr/>
          <a:lstStyle/>
          <a:p>
            <a:r>
              <a:rPr lang="en-US" altLang="zh-TW"/>
              <a:t>C program in SDK</a:t>
            </a:r>
            <a:endParaRPr lang="zh-TW" altLang="en-US"/>
          </a:p>
        </p:txBody>
      </p:sp>
      <p:pic>
        <p:nvPicPr>
          <p:cNvPr id="12" name="圖片 11">
            <a:extLst>
              <a:ext uri="{FF2B5EF4-FFF2-40B4-BE49-F238E27FC236}">
                <a16:creationId xmlns:a16="http://schemas.microsoft.com/office/drawing/2014/main" id="{25F81712-FADB-9820-CFA4-1E05CCE69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6671" y="136525"/>
            <a:ext cx="3857333" cy="2128018"/>
          </a:xfrm>
          <a:prstGeom prst="rect">
            <a:avLst/>
          </a:prstGeom>
        </p:spPr>
      </p:pic>
      <p:sp>
        <p:nvSpPr>
          <p:cNvPr id="22" name="文字方塊 21">
            <a:extLst>
              <a:ext uri="{FF2B5EF4-FFF2-40B4-BE49-F238E27FC236}">
                <a16:creationId xmlns:a16="http://schemas.microsoft.com/office/drawing/2014/main" id="{DBFDD625-AB42-5FF3-4499-D8DD83B2250B}"/>
              </a:ext>
            </a:extLst>
          </p:cNvPr>
          <p:cNvSpPr txBox="1"/>
          <p:nvPr/>
        </p:nvSpPr>
        <p:spPr>
          <a:xfrm>
            <a:off x="4444309" y="2499770"/>
            <a:ext cx="7659695" cy="392993"/>
          </a:xfrm>
          <a:prstGeom prst="rect">
            <a:avLst/>
          </a:prstGeom>
          <a:noFill/>
        </p:spPr>
        <p:txBody>
          <a:bodyPr wrap="square">
            <a:spAutoFit/>
          </a:bodyPr>
          <a:lstStyle/>
          <a:p>
            <a:pPr>
              <a:lnSpc>
                <a:spcPct val="115000"/>
              </a:lnSpc>
              <a:spcAft>
                <a:spcPts val="800"/>
              </a:spcAft>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Xil_Out32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800" kern="0" dirty="0" err="1">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start_f</a:t>
            </a: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 </a:t>
            </a:r>
            <a:r>
              <a:rPr lang="en-US" altLang="zh-TW" sz="1800" kern="0" dirty="0" err="1">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vld_f</a:t>
            </a: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 </a:t>
            </a:r>
            <a:r>
              <a:rPr lang="en-US" altLang="zh-TW" sz="1800" kern="0" dirty="0" err="1">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byte_len</a:t>
            </a: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0" dirty="0" err="1">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last_word</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組合並寫入</a:t>
            </a: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slv_reg0</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17" name="文字方塊 16">
            <a:extLst>
              <a:ext uri="{FF2B5EF4-FFF2-40B4-BE49-F238E27FC236}">
                <a16:creationId xmlns:a16="http://schemas.microsoft.com/office/drawing/2014/main" id="{2789B718-F7BE-042C-C8B1-4BDA7D2E9E59}"/>
              </a:ext>
            </a:extLst>
          </p:cNvPr>
          <p:cNvSpPr txBox="1"/>
          <p:nvPr/>
        </p:nvSpPr>
        <p:spPr>
          <a:xfrm>
            <a:off x="4444309" y="3810422"/>
            <a:ext cx="7192411" cy="814134"/>
          </a:xfrm>
          <a:prstGeom prst="rect">
            <a:avLst/>
          </a:prstGeom>
          <a:noFill/>
        </p:spPr>
        <p:txBody>
          <a:bodyPr wrap="square">
            <a:spAutoFit/>
          </a:bodyPr>
          <a:lstStyle/>
          <a:p>
            <a:pPr>
              <a:lnSpc>
                <a:spcPct val="115000"/>
              </a:lnSpc>
              <a:spcAft>
                <a:spcPts val="800"/>
              </a:spcAft>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Xil_In32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讀取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return[30]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的訊號作為判斷條件</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15000"/>
              </a:lnSpc>
              <a:spcAft>
                <a:spcPts val="800"/>
              </a:spcAft>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當</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時，繼續進行程式，否則繼續等待。</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19" name="流程圖: 程序 18">
            <a:extLst>
              <a:ext uri="{FF2B5EF4-FFF2-40B4-BE49-F238E27FC236}">
                <a16:creationId xmlns:a16="http://schemas.microsoft.com/office/drawing/2014/main" id="{85A4CBA5-D5F2-E71C-749C-9CFB3DE510CA}"/>
              </a:ext>
            </a:extLst>
          </p:cNvPr>
          <p:cNvSpPr/>
          <p:nvPr/>
        </p:nvSpPr>
        <p:spPr>
          <a:xfrm>
            <a:off x="1161476" y="5365649"/>
            <a:ext cx="2032000" cy="75941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lvl="0" algn="ctr">
              <a:lnSpc>
                <a:spcPct val="115000"/>
              </a:lnSpc>
              <a:spcAft>
                <a:spcPts val="800"/>
              </a:spcAft>
              <a:buSzPts val="1200"/>
            </a:pP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800" kern="0" dirty="0">
                <a:solidFill>
                  <a:srgbClr val="000000"/>
                </a:solidFill>
                <a:effectLst/>
                <a:latin typeface="Times New Roman" panose="02020603050405020304" pitchFamily="18" charset="0"/>
                <a:ea typeface="標楷體" panose="03000509000000000000" pitchFamily="65" charset="-120"/>
              </a:rPr>
              <a:t>slv_reg0</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中的</a:t>
            </a:r>
            <a:r>
              <a:rPr lang="en-US" altLang="zh-TW" sz="1800" kern="0" dirty="0" err="1">
                <a:solidFill>
                  <a:srgbClr val="000000"/>
                </a:solidFill>
                <a:effectLst/>
                <a:latin typeface="Times New Roman" panose="02020603050405020304" pitchFamily="18" charset="0"/>
                <a:ea typeface="標楷體" panose="03000509000000000000" pitchFamily="65" charset="-120"/>
              </a:rPr>
              <a:t>vld_f</a:t>
            </a:r>
            <a:r>
              <a:rPr lang="en-US" altLang="zh-TW" sz="1800" kern="0" dirty="0">
                <a:solidFill>
                  <a:srgbClr val="000000"/>
                </a:solidFill>
                <a:effectLst/>
                <a:latin typeface="Times New Roman" panose="02020603050405020304" pitchFamily="18" charset="0"/>
                <a:ea typeface="標楷體" panose="03000509000000000000" pitchFamily="65" charset="-120"/>
              </a:rPr>
              <a:t>, </a:t>
            </a:r>
            <a:r>
              <a:rPr lang="en-US" altLang="zh-TW" sz="1800" kern="0" dirty="0" err="1">
                <a:solidFill>
                  <a:srgbClr val="000000"/>
                </a:solidFill>
                <a:effectLst/>
                <a:latin typeface="Times New Roman" panose="02020603050405020304" pitchFamily="18" charset="0"/>
                <a:ea typeface="標楷體" panose="03000509000000000000" pitchFamily="65" charset="-120"/>
              </a:rPr>
              <a:t>start_f</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拉成</a:t>
            </a: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21" name="文字方塊 20">
            <a:extLst>
              <a:ext uri="{FF2B5EF4-FFF2-40B4-BE49-F238E27FC236}">
                <a16:creationId xmlns:a16="http://schemas.microsoft.com/office/drawing/2014/main" id="{59C262F2-9304-983B-43A1-A87957B2FE24}"/>
              </a:ext>
            </a:extLst>
          </p:cNvPr>
          <p:cNvSpPr txBox="1"/>
          <p:nvPr/>
        </p:nvSpPr>
        <p:spPr>
          <a:xfrm>
            <a:off x="4444309" y="5542215"/>
            <a:ext cx="6504918" cy="392993"/>
          </a:xfrm>
          <a:prstGeom prst="rect">
            <a:avLst/>
          </a:prstGeom>
          <a:noFill/>
        </p:spPr>
        <p:txBody>
          <a:bodyPr wrap="square">
            <a:spAutoFit/>
          </a:bodyPr>
          <a:lstStyle/>
          <a:p>
            <a:pPr>
              <a:lnSpc>
                <a:spcPct val="115000"/>
              </a:lnSpc>
              <a:spcAft>
                <a:spcPts val="800"/>
              </a:spcAft>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800" dirty="0">
                <a:effectLst/>
                <a:latin typeface="Times New Roman" panose="02020603050405020304" pitchFamily="18" charset="0"/>
                <a:ea typeface="標楷體" panose="03000509000000000000" pitchFamily="65" charset="-120"/>
              </a:rPr>
              <a:t>Xil_Out32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800" kern="0" dirty="0">
                <a:solidFill>
                  <a:srgbClr val="000000"/>
                </a:solidFill>
                <a:effectLst/>
                <a:latin typeface="Times New Roman" panose="02020603050405020304" pitchFamily="18" charset="0"/>
                <a:ea typeface="標楷體" panose="03000509000000000000" pitchFamily="65" charset="-120"/>
              </a:rPr>
              <a:t>slv_reg0</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中代表</a:t>
            </a:r>
            <a:r>
              <a:rPr lang="en-US" altLang="zh-TW" sz="1800" kern="0" dirty="0" err="1">
                <a:solidFill>
                  <a:srgbClr val="000000"/>
                </a:solidFill>
                <a:effectLst/>
                <a:latin typeface="Times New Roman" panose="02020603050405020304" pitchFamily="18" charset="0"/>
                <a:ea typeface="標楷體" panose="03000509000000000000" pitchFamily="65" charset="-120"/>
              </a:rPr>
              <a:t>vld_f</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kern="0" dirty="0" err="1">
                <a:solidFill>
                  <a:srgbClr val="000000"/>
                </a:solidFill>
                <a:effectLst/>
                <a:latin typeface="Times New Roman" panose="02020603050405020304" pitchFamily="18" charset="0"/>
                <a:ea typeface="標楷體" panose="03000509000000000000" pitchFamily="65" charset="-120"/>
              </a:rPr>
              <a:t>start_f</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800" kern="0" dirty="0">
                <a:solidFill>
                  <a:srgbClr val="000000"/>
                </a:solidFill>
                <a:effectLst/>
                <a:latin typeface="Times New Roman" panose="02020603050405020304" pitchFamily="18" charset="0"/>
                <a:ea typeface="標楷體" panose="03000509000000000000" pitchFamily="65" charset="-120"/>
              </a:rPr>
              <a:t>bit</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改成</a:t>
            </a:r>
            <a:r>
              <a:rPr lang="en-US" altLang="zh-TW" sz="1800" kern="0" dirty="0">
                <a:solidFill>
                  <a:srgbClr val="000000"/>
                </a:solidFill>
                <a:effectLst/>
                <a:latin typeface="Times New Roman" panose="02020603050405020304" pitchFamily="18" charset="0"/>
                <a:ea typeface="標楷體" panose="03000509000000000000" pitchFamily="65" charset="-120"/>
              </a:rPr>
              <a:t>0</a:t>
            </a:r>
            <a:r>
              <a:rPr lang="zh-TW" altLang="en-US" sz="1800" kern="0" dirty="0">
                <a:solidFill>
                  <a:srgbClr val="000000"/>
                </a:solidFill>
                <a:effectLst/>
                <a:latin typeface="Times New Roman" panose="02020603050405020304" pitchFamily="18" charset="0"/>
                <a:ea typeface="標楷體" panose="03000509000000000000" pitchFamily="65" charset="-120"/>
              </a:rPr>
              <a:t>。</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E7E5A1E9-7B61-6B6E-C851-926471B80F7A}"/>
              </a:ext>
            </a:extLst>
          </p:cNvPr>
          <p:cNvCxnSpPr>
            <a:cxnSpLocks/>
            <a:stCxn id="19" idx="3"/>
            <a:endCxn id="21" idx="1"/>
          </p:cNvCxnSpPr>
          <p:nvPr/>
        </p:nvCxnSpPr>
        <p:spPr>
          <a:xfrm flipV="1">
            <a:off x="3193476" y="5738712"/>
            <a:ext cx="1250833" cy="6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556D5A6B-AB38-5041-3CE0-CB786F6B0693}"/>
              </a:ext>
            </a:extLst>
          </p:cNvPr>
          <p:cNvCxnSpPr>
            <a:stCxn id="7" idx="3"/>
            <a:endCxn id="22" idx="1"/>
          </p:cNvCxnSpPr>
          <p:nvPr/>
        </p:nvCxnSpPr>
        <p:spPr>
          <a:xfrm>
            <a:off x="4297739" y="2693359"/>
            <a:ext cx="146570" cy="2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流程圖: 決策 13">
            <a:extLst>
              <a:ext uri="{FF2B5EF4-FFF2-40B4-BE49-F238E27FC236}">
                <a16:creationId xmlns:a16="http://schemas.microsoft.com/office/drawing/2014/main" id="{C43DF074-4178-E090-103E-1FA6B8DCE7AD}"/>
              </a:ext>
            </a:extLst>
          </p:cNvPr>
          <p:cNvSpPr/>
          <p:nvPr/>
        </p:nvSpPr>
        <p:spPr>
          <a:xfrm>
            <a:off x="531901" y="3526519"/>
            <a:ext cx="3390900" cy="1395234"/>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800" kern="0" dirty="0">
                <a:solidFill>
                  <a:srgbClr val="000000"/>
                </a:solidFill>
                <a:effectLst/>
                <a:latin typeface="Times New Roman" panose="02020603050405020304" pitchFamily="18" charset="0"/>
                <a:ea typeface="標楷體" panose="03000509000000000000" pitchFamily="65" charset="-120"/>
              </a:rPr>
              <a:t>Interface</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已完成傳送</a:t>
            </a:r>
            <a:r>
              <a:rPr lang="en-US" altLang="zh-TW" sz="1800" kern="0" dirty="0">
                <a:solidFill>
                  <a:srgbClr val="000000"/>
                </a:solidFill>
                <a:effectLst/>
                <a:latin typeface="Times New Roman" panose="02020603050405020304" pitchFamily="18" charset="0"/>
                <a:ea typeface="標楷體" panose="03000509000000000000" pitchFamily="65" charset="-120"/>
              </a:rPr>
              <a:t>data</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給</a:t>
            </a:r>
            <a:r>
              <a:rPr lang="en-US" altLang="zh-TW" sz="1800" kern="0" dirty="0">
                <a:solidFill>
                  <a:srgbClr val="000000"/>
                </a:solidFill>
                <a:effectLst/>
                <a:latin typeface="Times New Roman" panose="02020603050405020304" pitchFamily="18" charset="0"/>
                <a:ea typeface="標楷體" panose="03000509000000000000" pitchFamily="65" charset="-120"/>
              </a:rPr>
              <a:t>sha2</a:t>
            </a:r>
            <a:r>
              <a:rPr lang="zh-TW" altLang="en-US" sz="1800" kern="0" dirty="0">
                <a:solidFill>
                  <a:srgbClr val="000000"/>
                </a:solidFill>
                <a:effectLst/>
                <a:latin typeface="Times New Roman" panose="02020603050405020304" pitchFamily="18" charset="0"/>
                <a:ea typeface="標楷體" panose="03000509000000000000" pitchFamily="65" charset="-120"/>
              </a:rPr>
              <a:t>？</a:t>
            </a:r>
            <a:endParaRPr lang="zh-TW" altLang="en-US" dirty="0"/>
          </a:p>
        </p:txBody>
      </p:sp>
      <p:cxnSp>
        <p:nvCxnSpPr>
          <p:cNvPr id="16" name="直線單箭頭接點 15">
            <a:extLst>
              <a:ext uri="{FF2B5EF4-FFF2-40B4-BE49-F238E27FC236}">
                <a16:creationId xmlns:a16="http://schemas.microsoft.com/office/drawing/2014/main" id="{34B3407F-78F5-7DFE-101C-C39C4440E808}"/>
              </a:ext>
            </a:extLst>
          </p:cNvPr>
          <p:cNvCxnSpPr>
            <a:stCxn id="14" idx="3"/>
            <a:endCxn id="17" idx="1"/>
          </p:cNvCxnSpPr>
          <p:nvPr/>
        </p:nvCxnSpPr>
        <p:spPr>
          <a:xfrm flipV="1">
            <a:off x="3922801" y="4217489"/>
            <a:ext cx="521508" cy="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334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EEC7E-D33C-BD3F-344A-9ACAC3A4629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12B6387-3F43-C5B4-5EFE-647D3AE4E1AB}"/>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Flow chart - explanation</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553723B-235B-5850-C7FA-316D5903C28C}"/>
              </a:ext>
            </a:extLst>
          </p:cNvPr>
          <p:cNvSpPr>
            <a:spLocks noGrp="1"/>
          </p:cNvSpPr>
          <p:nvPr>
            <p:ph type="sldNum" sz="quarter" idx="12"/>
          </p:nvPr>
        </p:nvSpPr>
        <p:spPr/>
        <p:txBody>
          <a:bodyPr/>
          <a:lstStyle/>
          <a:p>
            <a:fld id="{A8BB51E5-10F7-4348-99AA-A83F4961A80E}" type="slidenum">
              <a:rPr lang="zh-TW" altLang="en-US" smtClean="0"/>
              <a:t>25</a:t>
            </a:fld>
            <a:endParaRPr lang="zh-TW" altLang="en-US"/>
          </a:p>
        </p:txBody>
      </p:sp>
      <p:sp>
        <p:nvSpPr>
          <p:cNvPr id="10" name="頁尾版面配置區 9">
            <a:extLst>
              <a:ext uri="{FF2B5EF4-FFF2-40B4-BE49-F238E27FC236}">
                <a16:creationId xmlns:a16="http://schemas.microsoft.com/office/drawing/2014/main" id="{5361FF8B-3732-A5BA-FB8C-EA07456B8022}"/>
              </a:ext>
            </a:extLst>
          </p:cNvPr>
          <p:cNvSpPr>
            <a:spLocks noGrp="1"/>
          </p:cNvSpPr>
          <p:nvPr>
            <p:ph type="ftr" sz="quarter" idx="11"/>
          </p:nvPr>
        </p:nvSpPr>
        <p:spPr/>
        <p:txBody>
          <a:bodyPr/>
          <a:lstStyle/>
          <a:p>
            <a:r>
              <a:rPr lang="en-US" altLang="zh-TW"/>
              <a:t>C program in SDK</a:t>
            </a:r>
            <a:endParaRPr lang="zh-TW" altLang="en-US"/>
          </a:p>
        </p:txBody>
      </p:sp>
      <p:pic>
        <p:nvPicPr>
          <p:cNvPr id="12" name="圖片 11">
            <a:extLst>
              <a:ext uri="{FF2B5EF4-FFF2-40B4-BE49-F238E27FC236}">
                <a16:creationId xmlns:a16="http://schemas.microsoft.com/office/drawing/2014/main" id="{F039D835-AF54-CB27-8D87-4347F7CD3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6671" y="136525"/>
            <a:ext cx="3857333" cy="2128018"/>
          </a:xfrm>
          <a:prstGeom prst="rect">
            <a:avLst/>
          </a:prstGeom>
        </p:spPr>
      </p:pic>
      <p:sp>
        <p:nvSpPr>
          <p:cNvPr id="17" name="文字方塊 16">
            <a:extLst>
              <a:ext uri="{FF2B5EF4-FFF2-40B4-BE49-F238E27FC236}">
                <a16:creationId xmlns:a16="http://schemas.microsoft.com/office/drawing/2014/main" id="{8DB69F03-4AF8-DC69-899B-D38DF941BF81}"/>
              </a:ext>
            </a:extLst>
          </p:cNvPr>
          <p:cNvSpPr txBox="1"/>
          <p:nvPr/>
        </p:nvSpPr>
        <p:spPr>
          <a:xfrm>
            <a:off x="4418909" y="2548446"/>
            <a:ext cx="7192411" cy="814134"/>
          </a:xfrm>
          <a:prstGeom prst="rect">
            <a:avLst/>
          </a:prstGeom>
          <a:noFill/>
        </p:spPr>
        <p:txBody>
          <a:bodyPr wrap="square">
            <a:spAutoFit/>
          </a:bodyPr>
          <a:lstStyle/>
          <a:p>
            <a:pPr>
              <a:lnSpc>
                <a:spcPct val="115000"/>
              </a:lnSpc>
              <a:spcAft>
                <a:spcPts val="800"/>
              </a:spcAft>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Xil_In32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讀取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return[31]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的訊號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作為判斷條件，</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15000"/>
              </a:lnSpc>
              <a:spcAft>
                <a:spcPts val="800"/>
              </a:spcAft>
            </a:pP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當</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時，繼續進行程式，否則繼續等待。</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14" name="流程圖: 決策 13">
            <a:extLst>
              <a:ext uri="{FF2B5EF4-FFF2-40B4-BE49-F238E27FC236}">
                <a16:creationId xmlns:a16="http://schemas.microsoft.com/office/drawing/2014/main" id="{83D78FFA-8349-F723-AFF6-BEBB84AE010B}"/>
              </a:ext>
            </a:extLst>
          </p:cNvPr>
          <p:cNvSpPr/>
          <p:nvPr/>
        </p:nvSpPr>
        <p:spPr>
          <a:xfrm>
            <a:off x="506501" y="2264543"/>
            <a:ext cx="3390900" cy="1395234"/>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800" kern="0" dirty="0">
                <a:solidFill>
                  <a:srgbClr val="000000"/>
                </a:solidFill>
                <a:effectLst/>
                <a:latin typeface="Times New Roman" panose="02020603050405020304" pitchFamily="18" charset="0"/>
                <a:ea typeface="標楷體" panose="03000509000000000000" pitchFamily="65" charset="-120"/>
              </a:rPr>
              <a:t>interface</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已準備好正確</a:t>
            </a:r>
            <a:r>
              <a:rPr lang="en-US" altLang="zh-TW" sz="1800" kern="0" dirty="0">
                <a:solidFill>
                  <a:srgbClr val="000000"/>
                </a:solidFill>
                <a:effectLst/>
                <a:latin typeface="Times New Roman" panose="02020603050405020304" pitchFamily="18" charset="0"/>
                <a:ea typeface="標楷體" panose="03000509000000000000" pitchFamily="65" charset="-120"/>
              </a:rPr>
              <a:t>digest</a:t>
            </a:r>
            <a:r>
              <a:rPr lang="zh-TW"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cxnSp>
        <p:nvCxnSpPr>
          <p:cNvPr id="16" name="直線單箭頭接點 15">
            <a:extLst>
              <a:ext uri="{FF2B5EF4-FFF2-40B4-BE49-F238E27FC236}">
                <a16:creationId xmlns:a16="http://schemas.microsoft.com/office/drawing/2014/main" id="{99FCAC3F-0172-500A-5103-C48514D9CF14}"/>
              </a:ext>
            </a:extLst>
          </p:cNvPr>
          <p:cNvCxnSpPr>
            <a:stCxn id="14" idx="3"/>
            <a:endCxn id="17" idx="1"/>
          </p:cNvCxnSpPr>
          <p:nvPr/>
        </p:nvCxnSpPr>
        <p:spPr>
          <a:xfrm flipV="1">
            <a:off x="3897401" y="2955513"/>
            <a:ext cx="521508" cy="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流程圖: 資料 2">
            <a:extLst>
              <a:ext uri="{FF2B5EF4-FFF2-40B4-BE49-F238E27FC236}">
                <a16:creationId xmlns:a16="http://schemas.microsoft.com/office/drawing/2014/main" id="{484D9FE1-4EEA-1C0F-33FD-650B5B021834}"/>
              </a:ext>
            </a:extLst>
          </p:cNvPr>
          <p:cNvSpPr/>
          <p:nvPr/>
        </p:nvSpPr>
        <p:spPr>
          <a:xfrm>
            <a:off x="970051" y="4391720"/>
            <a:ext cx="2463800" cy="770466"/>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lvl="0">
              <a:lnSpc>
                <a:spcPct val="115000"/>
              </a:lnSpc>
              <a:spcAft>
                <a:spcPts val="800"/>
              </a:spcAft>
              <a:buSzPts val="1200"/>
            </a:pPr>
            <a:r>
              <a:rPr lang="en-US" altLang="zh-TW" sz="1800" kern="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print digest</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左大括弧 4">
            <a:extLst>
              <a:ext uri="{FF2B5EF4-FFF2-40B4-BE49-F238E27FC236}">
                <a16:creationId xmlns:a16="http://schemas.microsoft.com/office/drawing/2014/main" id="{C3D7A701-C88B-3129-0E95-42ECD08F50E3}"/>
              </a:ext>
            </a:extLst>
          </p:cNvPr>
          <p:cNvSpPr/>
          <p:nvPr/>
        </p:nvSpPr>
        <p:spPr>
          <a:xfrm>
            <a:off x="4418909" y="4312073"/>
            <a:ext cx="161825" cy="929760"/>
          </a:xfrm>
          <a:prstGeom prst="leftBrace">
            <a:avLst>
              <a:gd name="adj1" fmla="val 4674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DA3AAB6F-D5E6-9DD9-6844-AAF5EF2EEDFA}"/>
              </a:ext>
            </a:extLst>
          </p:cNvPr>
          <p:cNvSpPr txBox="1"/>
          <p:nvPr/>
        </p:nvSpPr>
        <p:spPr>
          <a:xfrm>
            <a:off x="4684290" y="4312064"/>
            <a:ext cx="3638028" cy="369332"/>
          </a:xfrm>
          <a:prstGeom prst="rect">
            <a:avLst/>
          </a:prstGeom>
          <a:noFill/>
        </p:spPr>
        <p:txBody>
          <a:bodyPr wrap="square">
            <a:spAutoFit/>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印出</a:t>
            </a:r>
            <a:r>
              <a:rPr lang="en-US" altLang="zh-TW" sz="1800" dirty="0">
                <a:effectLst/>
                <a:latin typeface="Times New Roman" panose="02020603050405020304" pitchFamily="18" charset="0"/>
                <a:ea typeface="標楷體" panose="03000509000000000000" pitchFamily="65" charset="-120"/>
              </a:rPr>
              <a:t>“Digest: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並換行</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E33922F0-622B-94D9-AA5F-508A665BC387}"/>
              </a:ext>
            </a:extLst>
          </p:cNvPr>
          <p:cNvSpPr txBox="1"/>
          <p:nvPr/>
        </p:nvSpPr>
        <p:spPr>
          <a:xfrm>
            <a:off x="4684290" y="4872501"/>
            <a:ext cx="5587138" cy="369332"/>
          </a:xfrm>
          <a:prstGeom prst="rect">
            <a:avLst/>
          </a:prstGeom>
          <a:noFill/>
        </p:spPr>
        <p:txBody>
          <a:bodyPr wrap="square">
            <a:spAutoFit/>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分段讀取並接續</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行</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印出</a:t>
            </a:r>
            <a:r>
              <a:rPr lang="en-US" altLang="zh-TW" sz="1800" dirty="0">
                <a:effectLst/>
                <a:latin typeface="Times New Roman" panose="02020603050405020304" pitchFamily="18" charset="0"/>
                <a:ea typeface="標楷體" panose="03000509000000000000" pitchFamily="65" charset="-120"/>
              </a:rPr>
              <a:t>result 0 ~ 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的值</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5" name="直線單箭頭接點 14">
            <a:extLst>
              <a:ext uri="{FF2B5EF4-FFF2-40B4-BE49-F238E27FC236}">
                <a16:creationId xmlns:a16="http://schemas.microsoft.com/office/drawing/2014/main" id="{03F52037-2456-3F6F-AC1B-DE3A1F2DA396}"/>
              </a:ext>
            </a:extLst>
          </p:cNvPr>
          <p:cNvCxnSpPr>
            <a:stCxn id="3" idx="5"/>
            <a:endCxn id="5" idx="1"/>
          </p:cNvCxnSpPr>
          <p:nvPr/>
        </p:nvCxnSpPr>
        <p:spPr>
          <a:xfrm>
            <a:off x="3187471" y="4776953"/>
            <a:ext cx="12314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469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2997B-67E6-BEFC-D827-282EAACB63E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BA31835-98BF-4840-0913-BD9D6919C85F}"/>
              </a:ext>
            </a:extLst>
          </p:cNvPr>
          <p:cNvSpPr>
            <a:spLocks noGrp="1"/>
          </p:cNvSpPr>
          <p:nvPr>
            <p:ph type="title"/>
          </p:nvPr>
        </p:nvSpPr>
        <p:spPr>
          <a:xfrm>
            <a:off x="5098386" y="2766218"/>
            <a:ext cx="1995228" cy="1325563"/>
          </a:xfrm>
        </p:spPr>
        <p:txBody>
          <a:bodyPr>
            <a:normAutofit/>
          </a:bodyPr>
          <a:lstStyle/>
          <a:p>
            <a:pPr algn="ctr"/>
            <a:r>
              <a:rPr lang="en-US" altLang="zh-TW" sz="5400" dirty="0">
                <a:latin typeface="Times New Roman" panose="02020603050405020304" pitchFamily="18" charset="0"/>
                <a:cs typeface="Times New Roman" panose="02020603050405020304" pitchFamily="18" charset="0"/>
              </a:rPr>
              <a:t>Result</a:t>
            </a:r>
          </a:p>
        </p:txBody>
      </p:sp>
      <p:sp>
        <p:nvSpPr>
          <p:cNvPr id="4" name="投影片編號版面配置區 3">
            <a:extLst>
              <a:ext uri="{FF2B5EF4-FFF2-40B4-BE49-F238E27FC236}">
                <a16:creationId xmlns:a16="http://schemas.microsoft.com/office/drawing/2014/main" id="{9A70A275-731C-A756-8C92-AA3E725110DF}"/>
              </a:ext>
            </a:extLst>
          </p:cNvPr>
          <p:cNvSpPr>
            <a:spLocks noGrp="1"/>
          </p:cNvSpPr>
          <p:nvPr>
            <p:ph type="sldNum" sz="quarter" idx="12"/>
          </p:nvPr>
        </p:nvSpPr>
        <p:spPr/>
        <p:txBody>
          <a:bodyPr/>
          <a:lstStyle/>
          <a:p>
            <a:fld id="{A8BB51E5-10F7-4348-99AA-A83F4961A80E}" type="slidenum">
              <a:rPr lang="zh-TW" altLang="en-US" smtClean="0"/>
              <a:t>26</a:t>
            </a:fld>
            <a:endParaRPr lang="zh-TW" altLang="en-US"/>
          </a:p>
        </p:txBody>
      </p:sp>
    </p:spTree>
    <p:extLst>
      <p:ext uri="{BB962C8B-B14F-4D97-AF65-F5344CB8AC3E}">
        <p14:creationId xmlns:p14="http://schemas.microsoft.com/office/powerpoint/2010/main" val="671173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79DE8B-F1FC-0FDF-4976-EDC9BF428164}"/>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Demonstration</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0BCC59BD-D4A9-01D1-F8F7-0C2B4C6B6A0D}"/>
              </a:ext>
            </a:extLst>
          </p:cNvPr>
          <p:cNvSpPr>
            <a:spLocks noGrp="1"/>
          </p:cNvSpPr>
          <p:nvPr>
            <p:ph type="sldNum" sz="quarter" idx="12"/>
          </p:nvPr>
        </p:nvSpPr>
        <p:spPr/>
        <p:txBody>
          <a:bodyPr/>
          <a:lstStyle/>
          <a:p>
            <a:fld id="{A8BB51E5-10F7-4348-99AA-A83F4961A80E}" type="slidenum">
              <a:rPr lang="zh-TW" altLang="en-US" smtClean="0"/>
              <a:t>27</a:t>
            </a:fld>
            <a:endParaRPr lang="zh-TW" altLang="en-US"/>
          </a:p>
        </p:txBody>
      </p:sp>
      <p:pic>
        <p:nvPicPr>
          <p:cNvPr id="6" name="圖片 5">
            <a:extLst>
              <a:ext uri="{FF2B5EF4-FFF2-40B4-BE49-F238E27FC236}">
                <a16:creationId xmlns:a16="http://schemas.microsoft.com/office/drawing/2014/main" id="{D4B31B7F-F9E9-01F7-76DA-AEEAB402CF2E}"/>
              </a:ext>
            </a:extLst>
          </p:cNvPr>
          <p:cNvPicPr>
            <a:picLocks noChangeAspect="1"/>
          </p:cNvPicPr>
          <p:nvPr/>
        </p:nvPicPr>
        <p:blipFill>
          <a:blip r:embed="rId2"/>
          <a:stretch>
            <a:fillRect/>
          </a:stretch>
        </p:blipFill>
        <p:spPr>
          <a:xfrm>
            <a:off x="838200" y="2315046"/>
            <a:ext cx="4096322" cy="866896"/>
          </a:xfrm>
          <a:prstGeom prst="rect">
            <a:avLst/>
          </a:prstGeom>
        </p:spPr>
      </p:pic>
      <p:pic>
        <p:nvPicPr>
          <p:cNvPr id="8" name="圖片 7">
            <a:extLst>
              <a:ext uri="{FF2B5EF4-FFF2-40B4-BE49-F238E27FC236}">
                <a16:creationId xmlns:a16="http://schemas.microsoft.com/office/drawing/2014/main" id="{CB3BAA2A-DB39-407D-C108-CF390BC52D64}"/>
              </a:ext>
            </a:extLst>
          </p:cNvPr>
          <p:cNvPicPr>
            <a:picLocks noChangeAspect="1"/>
          </p:cNvPicPr>
          <p:nvPr/>
        </p:nvPicPr>
        <p:blipFill>
          <a:blip r:embed="rId3"/>
          <a:stretch>
            <a:fillRect/>
          </a:stretch>
        </p:blipFill>
        <p:spPr>
          <a:xfrm>
            <a:off x="6155697" y="2315046"/>
            <a:ext cx="5214922" cy="866896"/>
          </a:xfrm>
          <a:prstGeom prst="rect">
            <a:avLst/>
          </a:prstGeom>
        </p:spPr>
      </p:pic>
      <p:pic>
        <p:nvPicPr>
          <p:cNvPr id="10" name="圖片 9">
            <a:extLst>
              <a:ext uri="{FF2B5EF4-FFF2-40B4-BE49-F238E27FC236}">
                <a16:creationId xmlns:a16="http://schemas.microsoft.com/office/drawing/2014/main" id="{1B732FA9-DC21-F3B5-2F79-DE37B9310E22}"/>
              </a:ext>
            </a:extLst>
          </p:cNvPr>
          <p:cNvPicPr>
            <a:picLocks noChangeAspect="1"/>
          </p:cNvPicPr>
          <p:nvPr/>
        </p:nvPicPr>
        <p:blipFill>
          <a:blip r:embed="rId4"/>
          <a:stretch>
            <a:fillRect/>
          </a:stretch>
        </p:blipFill>
        <p:spPr>
          <a:xfrm>
            <a:off x="3177171" y="4239748"/>
            <a:ext cx="4735876" cy="1325563"/>
          </a:xfrm>
          <a:prstGeom prst="rect">
            <a:avLst/>
          </a:prstGeom>
        </p:spPr>
      </p:pic>
      <p:cxnSp>
        <p:nvCxnSpPr>
          <p:cNvPr id="12" name="直線單箭頭接點 11">
            <a:extLst>
              <a:ext uri="{FF2B5EF4-FFF2-40B4-BE49-F238E27FC236}">
                <a16:creationId xmlns:a16="http://schemas.microsoft.com/office/drawing/2014/main" id="{D2533F25-C428-E051-F163-BC032A9D2DA4}"/>
              </a:ext>
            </a:extLst>
          </p:cNvPr>
          <p:cNvCxnSpPr>
            <a:stCxn id="6" idx="3"/>
            <a:endCxn id="8" idx="1"/>
          </p:cNvCxnSpPr>
          <p:nvPr/>
        </p:nvCxnSpPr>
        <p:spPr>
          <a:xfrm>
            <a:off x="4934522" y="2748494"/>
            <a:ext cx="12211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4F0F7A6B-746D-6B4B-8C0B-B75B7CFCB958}"/>
              </a:ext>
            </a:extLst>
          </p:cNvPr>
          <p:cNvSpPr txBox="1"/>
          <p:nvPr/>
        </p:nvSpPr>
        <p:spPr>
          <a:xfrm>
            <a:off x="5046575" y="2102163"/>
            <a:ext cx="997068" cy="646331"/>
          </a:xfrm>
          <a:prstGeom prst="rect">
            <a:avLst/>
          </a:prstGeom>
          <a:noFill/>
        </p:spPr>
        <p:txBody>
          <a:bodyPr wrap="none" rtlCol="0">
            <a:spAutoFit/>
          </a:bodyPr>
          <a:lstStyle/>
          <a:p>
            <a:pPr algn="ctr"/>
            <a:r>
              <a:rPr lang="en-US" altLang="zh-TW" dirty="0"/>
              <a:t>Type</a:t>
            </a:r>
          </a:p>
          <a:p>
            <a:pPr algn="ctr"/>
            <a:r>
              <a:rPr lang="en-US" altLang="zh-TW" dirty="0"/>
              <a:t>message</a:t>
            </a:r>
            <a:endParaRPr lang="zh-TW" altLang="en-US" dirty="0"/>
          </a:p>
        </p:txBody>
      </p:sp>
      <p:cxnSp>
        <p:nvCxnSpPr>
          <p:cNvPr id="19" name="接點: 肘形 18">
            <a:extLst>
              <a:ext uri="{FF2B5EF4-FFF2-40B4-BE49-F238E27FC236}">
                <a16:creationId xmlns:a16="http://schemas.microsoft.com/office/drawing/2014/main" id="{D143A4DB-DFB1-8F92-AF36-FCFD5C9D2BB3}"/>
              </a:ext>
            </a:extLst>
          </p:cNvPr>
          <p:cNvCxnSpPr>
            <a:stCxn id="8" idx="2"/>
            <a:endCxn id="10" idx="3"/>
          </p:cNvCxnSpPr>
          <p:nvPr/>
        </p:nvCxnSpPr>
        <p:spPr>
          <a:xfrm rot="5400000">
            <a:off x="7477809" y="3617181"/>
            <a:ext cx="1720588" cy="85011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4BCF5A7-50A2-2D67-30F1-BF5A00987A6F}"/>
              </a:ext>
            </a:extLst>
          </p:cNvPr>
          <p:cNvSpPr txBox="1"/>
          <p:nvPr/>
        </p:nvSpPr>
        <p:spPr>
          <a:xfrm>
            <a:off x="8707991" y="3962381"/>
            <a:ext cx="689805" cy="369332"/>
          </a:xfrm>
          <a:prstGeom prst="rect">
            <a:avLst/>
          </a:prstGeom>
          <a:noFill/>
        </p:spPr>
        <p:txBody>
          <a:bodyPr wrap="none" rtlCol="0">
            <a:spAutoFit/>
          </a:bodyPr>
          <a:lstStyle/>
          <a:p>
            <a:pPr algn="ctr"/>
            <a:r>
              <a:rPr lang="en-US" altLang="zh-TW" dirty="0"/>
              <a:t>enter</a:t>
            </a:r>
            <a:endParaRPr lang="zh-TW" altLang="en-US" dirty="0"/>
          </a:p>
        </p:txBody>
      </p:sp>
    </p:spTree>
    <p:extLst>
      <p:ext uri="{BB962C8B-B14F-4D97-AF65-F5344CB8AC3E}">
        <p14:creationId xmlns:p14="http://schemas.microsoft.com/office/powerpoint/2010/main" val="1602885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278F2-BD22-0F46-E3B5-6C57996A586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3DA63A6-90BF-C0B6-DA62-45B8F4AA20D7}"/>
              </a:ext>
            </a:extLst>
          </p:cNvPr>
          <p:cNvSpPr>
            <a:spLocks noGrp="1"/>
          </p:cNvSpPr>
          <p:nvPr>
            <p:ph type="title"/>
          </p:nvPr>
        </p:nvSpPr>
        <p:spPr>
          <a:xfrm>
            <a:off x="5044420" y="2766218"/>
            <a:ext cx="2103160" cy="1325563"/>
          </a:xfrm>
        </p:spPr>
        <p:txBody>
          <a:bodyPr>
            <a:normAutofit fontScale="90000"/>
          </a:bodyPr>
          <a:lstStyle/>
          <a:p>
            <a:pPr algn="ctr"/>
            <a:r>
              <a:rPr lang="en-US" altLang="zh-TW" sz="5400" dirty="0">
                <a:latin typeface="Times New Roman" panose="02020603050405020304" pitchFamily="18" charset="0"/>
                <a:cs typeface="Times New Roman" panose="02020603050405020304" pitchFamily="18" charset="0"/>
              </a:rPr>
              <a:t>Review</a:t>
            </a:r>
          </a:p>
        </p:txBody>
      </p:sp>
      <p:sp>
        <p:nvSpPr>
          <p:cNvPr id="4" name="投影片編號版面配置區 3">
            <a:extLst>
              <a:ext uri="{FF2B5EF4-FFF2-40B4-BE49-F238E27FC236}">
                <a16:creationId xmlns:a16="http://schemas.microsoft.com/office/drawing/2014/main" id="{8F4F6B4D-762C-E952-2C92-73120BDD6BDD}"/>
              </a:ext>
            </a:extLst>
          </p:cNvPr>
          <p:cNvSpPr>
            <a:spLocks noGrp="1"/>
          </p:cNvSpPr>
          <p:nvPr>
            <p:ph type="sldNum" sz="quarter" idx="12"/>
          </p:nvPr>
        </p:nvSpPr>
        <p:spPr/>
        <p:txBody>
          <a:bodyPr/>
          <a:lstStyle/>
          <a:p>
            <a:fld id="{A8BB51E5-10F7-4348-99AA-A83F4961A80E}" type="slidenum">
              <a:rPr lang="zh-TW" altLang="en-US" smtClean="0"/>
              <a:t>28</a:t>
            </a:fld>
            <a:endParaRPr lang="zh-TW" altLang="en-US"/>
          </a:p>
        </p:txBody>
      </p:sp>
    </p:spTree>
    <p:extLst>
      <p:ext uri="{BB962C8B-B14F-4D97-AF65-F5344CB8AC3E}">
        <p14:creationId xmlns:p14="http://schemas.microsoft.com/office/powerpoint/2010/main" val="761543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92602E-CAD2-F019-6006-2F8A5032B1DC}"/>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Problem encounter</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579A5BE6-A523-10E4-5A20-F49C2F94A915}"/>
              </a:ext>
            </a:extLst>
          </p:cNvPr>
          <p:cNvSpPr>
            <a:spLocks noGrp="1"/>
          </p:cNvSpPr>
          <p:nvPr>
            <p:ph idx="1"/>
          </p:nvPr>
        </p:nvSpPr>
        <p:spPr/>
        <p:txBody>
          <a:bodyPr/>
          <a:lstStyle/>
          <a:p>
            <a:pPr marL="0"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問題：不理解</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FPGA demo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的流程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解決方法：在助教時間時，問清楚我的問題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非常感謝助教</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0" indent="0">
              <a:buNone/>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問題：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program</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等不到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digest</a:t>
            </a:r>
          </a:p>
          <a:p>
            <a:pPr marL="0"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過程：發現是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 program</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有成功寫入</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slv_reg</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但等不到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return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訊號</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解決方法：寫</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testbench</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驗證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sha2_if</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，但發現沒有問題。重新下載</a:t>
            </a:r>
            <a:r>
              <a:rPr lang="en-US" altLang="zh-TW" dirty="0" err="1">
                <a:latin typeface="Times New Roman" panose="02020603050405020304" pitchFamily="18" charset="0"/>
                <a:cs typeface="Times New Roman" panose="02020603050405020304" pitchFamily="18" charset="0"/>
              </a:rPr>
              <a:t>nthu_sys_lcm_only</a:t>
            </a:r>
            <a:r>
              <a:rPr lang="zh-TW" altLang="en-US" dirty="0">
                <a:latin typeface="標楷體" panose="03000509000000000000" pitchFamily="65" charset="-120"/>
                <a:ea typeface="標楷體" panose="03000509000000000000" pitchFamily="65" charset="-120"/>
                <a:cs typeface="Times New Roman" panose="02020603050405020304" pitchFamily="18" charset="0"/>
              </a:rPr>
              <a:t>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重燒板子，問題就不見了。</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4B3E1E1-96B8-6340-8AEA-AB67448CA9D2}"/>
              </a:ext>
            </a:extLst>
          </p:cNvPr>
          <p:cNvSpPr>
            <a:spLocks noGrp="1"/>
          </p:cNvSpPr>
          <p:nvPr>
            <p:ph type="sldNum" sz="quarter" idx="12"/>
          </p:nvPr>
        </p:nvSpPr>
        <p:spPr/>
        <p:txBody>
          <a:bodyPr/>
          <a:lstStyle/>
          <a:p>
            <a:fld id="{A8BB51E5-10F7-4348-99AA-A83F4961A80E}" type="slidenum">
              <a:rPr lang="zh-TW" altLang="en-US" smtClean="0"/>
              <a:t>29</a:t>
            </a:fld>
            <a:endParaRPr lang="zh-TW" altLang="en-US"/>
          </a:p>
        </p:txBody>
      </p:sp>
      <p:sp>
        <p:nvSpPr>
          <p:cNvPr id="5" name="頁尾版面配置區 4">
            <a:extLst>
              <a:ext uri="{FF2B5EF4-FFF2-40B4-BE49-F238E27FC236}">
                <a16:creationId xmlns:a16="http://schemas.microsoft.com/office/drawing/2014/main" id="{35811013-D95E-3ABD-B5A6-260509B4B417}"/>
              </a:ext>
            </a:extLst>
          </p:cNvPr>
          <p:cNvSpPr>
            <a:spLocks noGrp="1"/>
          </p:cNvSpPr>
          <p:nvPr>
            <p:ph type="ftr" sz="quarter" idx="11"/>
          </p:nvPr>
        </p:nvSpPr>
        <p:spPr/>
        <p:txBody>
          <a:bodyPr/>
          <a:lstStyle/>
          <a:p>
            <a:r>
              <a:rPr lang="en-US" altLang="zh-TW"/>
              <a:t>Review</a:t>
            </a:r>
            <a:endParaRPr lang="zh-TW" altLang="en-US"/>
          </a:p>
        </p:txBody>
      </p:sp>
    </p:spTree>
    <p:extLst>
      <p:ext uri="{BB962C8B-B14F-4D97-AF65-F5344CB8AC3E}">
        <p14:creationId xmlns:p14="http://schemas.microsoft.com/office/powerpoint/2010/main" val="116175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2E27EE-3069-7291-3B3E-BF2AEC76C71A}"/>
              </a:ext>
            </a:extLst>
          </p:cNvPr>
          <p:cNvSpPr>
            <a:spLocks noGrp="1"/>
          </p:cNvSpPr>
          <p:nvPr>
            <p:ph type="title"/>
          </p:nvPr>
        </p:nvSpPr>
        <p:spPr>
          <a:xfrm>
            <a:off x="838200" y="2766218"/>
            <a:ext cx="10515600" cy="1325563"/>
          </a:xfrm>
        </p:spPr>
        <p:txBody>
          <a:bodyPr>
            <a:normAutofit/>
          </a:bodyPr>
          <a:lstStyle/>
          <a:p>
            <a:pPr algn="ctr"/>
            <a:r>
              <a:rPr lang="en-US" altLang="zh-TW" sz="5400" dirty="0">
                <a:latin typeface="Times New Roman" panose="02020603050405020304" pitchFamily="18" charset="0"/>
                <a:cs typeface="Times New Roman" panose="02020603050405020304" pitchFamily="18" charset="0"/>
              </a:rPr>
              <a:t>Overview</a:t>
            </a:r>
            <a:endParaRPr lang="zh-TW" altLang="en-US" sz="5400" dirty="0"/>
          </a:p>
        </p:txBody>
      </p:sp>
      <p:sp>
        <p:nvSpPr>
          <p:cNvPr id="4" name="投影片編號版面配置區 3">
            <a:extLst>
              <a:ext uri="{FF2B5EF4-FFF2-40B4-BE49-F238E27FC236}">
                <a16:creationId xmlns:a16="http://schemas.microsoft.com/office/drawing/2014/main" id="{92DF329B-B21F-5990-C6AB-0C2E9016277E}"/>
              </a:ext>
            </a:extLst>
          </p:cNvPr>
          <p:cNvSpPr>
            <a:spLocks noGrp="1"/>
          </p:cNvSpPr>
          <p:nvPr>
            <p:ph type="sldNum" sz="quarter" idx="12"/>
          </p:nvPr>
        </p:nvSpPr>
        <p:spPr/>
        <p:txBody>
          <a:bodyPr/>
          <a:lstStyle/>
          <a:p>
            <a:fld id="{A8BB51E5-10F7-4348-99AA-A83F4961A80E}" type="slidenum">
              <a:rPr lang="zh-TW" altLang="en-US" smtClean="0"/>
              <a:t>3</a:t>
            </a:fld>
            <a:endParaRPr lang="zh-TW" altLang="en-US"/>
          </a:p>
        </p:txBody>
      </p:sp>
    </p:spTree>
    <p:extLst>
      <p:ext uri="{BB962C8B-B14F-4D97-AF65-F5344CB8AC3E}">
        <p14:creationId xmlns:p14="http://schemas.microsoft.com/office/powerpoint/2010/main" val="134873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A4D76-3BFA-C8AD-4B10-0894D9C165E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62A0F17-3653-4242-9681-49E07B904EB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cs typeface="Times New Roman" panose="02020603050405020304" pitchFamily="18" charset="0"/>
              </a:rPr>
              <a:t>心得</a:t>
            </a:r>
          </a:p>
        </p:txBody>
      </p:sp>
      <p:sp>
        <p:nvSpPr>
          <p:cNvPr id="3" name="內容版面配置區 2">
            <a:extLst>
              <a:ext uri="{FF2B5EF4-FFF2-40B4-BE49-F238E27FC236}">
                <a16:creationId xmlns:a16="http://schemas.microsoft.com/office/drawing/2014/main" id="{3BE7B3E8-E4DA-6390-91F7-DF147C9DFCEF}"/>
              </a:ext>
            </a:extLst>
          </p:cNvPr>
          <p:cNvSpPr>
            <a:spLocks noGrp="1"/>
          </p:cNvSpPr>
          <p:nvPr>
            <p:ph idx="1"/>
          </p:nvPr>
        </p:nvSpPr>
        <p:spPr/>
        <p:txBody>
          <a:bodyPr/>
          <a:lstStyle/>
          <a:p>
            <a:endParaRPr lang="en-US" altLang="zh-TW" dirty="0"/>
          </a:p>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初次接觸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FPGA</a:t>
            </a:r>
          </a:p>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沒有寫過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 code</a:t>
            </a:r>
          </a:p>
        </p:txBody>
      </p:sp>
      <p:sp>
        <p:nvSpPr>
          <p:cNvPr id="4" name="投影片編號版面配置區 3">
            <a:extLst>
              <a:ext uri="{FF2B5EF4-FFF2-40B4-BE49-F238E27FC236}">
                <a16:creationId xmlns:a16="http://schemas.microsoft.com/office/drawing/2014/main" id="{7305A6DE-99C2-E6B2-3599-A1D453533690}"/>
              </a:ext>
            </a:extLst>
          </p:cNvPr>
          <p:cNvSpPr>
            <a:spLocks noGrp="1"/>
          </p:cNvSpPr>
          <p:nvPr>
            <p:ph type="sldNum" sz="quarter" idx="12"/>
          </p:nvPr>
        </p:nvSpPr>
        <p:spPr/>
        <p:txBody>
          <a:bodyPr/>
          <a:lstStyle/>
          <a:p>
            <a:fld id="{A8BB51E5-10F7-4348-99AA-A83F4961A80E}" type="slidenum">
              <a:rPr lang="zh-TW" altLang="en-US" smtClean="0"/>
              <a:t>30</a:t>
            </a:fld>
            <a:endParaRPr lang="zh-TW" altLang="en-US"/>
          </a:p>
        </p:txBody>
      </p:sp>
      <p:sp>
        <p:nvSpPr>
          <p:cNvPr id="5" name="頁尾版面配置區 4">
            <a:extLst>
              <a:ext uri="{FF2B5EF4-FFF2-40B4-BE49-F238E27FC236}">
                <a16:creationId xmlns:a16="http://schemas.microsoft.com/office/drawing/2014/main" id="{DBAC5478-E38B-A3C7-3389-F2794B9C5979}"/>
              </a:ext>
            </a:extLst>
          </p:cNvPr>
          <p:cNvSpPr>
            <a:spLocks noGrp="1"/>
          </p:cNvSpPr>
          <p:nvPr>
            <p:ph type="ftr" sz="quarter" idx="11"/>
          </p:nvPr>
        </p:nvSpPr>
        <p:spPr/>
        <p:txBody>
          <a:bodyPr/>
          <a:lstStyle/>
          <a:p>
            <a:r>
              <a:rPr lang="en-US" altLang="zh-TW"/>
              <a:t>Review</a:t>
            </a:r>
            <a:endParaRPr lang="zh-TW" altLang="en-US"/>
          </a:p>
        </p:txBody>
      </p:sp>
      <p:cxnSp>
        <p:nvCxnSpPr>
          <p:cNvPr id="7" name="直線單箭頭接點 6">
            <a:extLst>
              <a:ext uri="{FF2B5EF4-FFF2-40B4-BE49-F238E27FC236}">
                <a16:creationId xmlns:a16="http://schemas.microsoft.com/office/drawing/2014/main" id="{86AB0CAE-7577-4160-CD18-2F0353A2C6B7}"/>
              </a:ext>
            </a:extLst>
          </p:cNvPr>
          <p:cNvCxnSpPr/>
          <p:nvPr/>
        </p:nvCxnSpPr>
        <p:spPr>
          <a:xfrm>
            <a:off x="1203768" y="3909225"/>
            <a:ext cx="7407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99FE9CF1-0B95-F3CC-456C-40BA2FDC1EF7}"/>
              </a:ext>
            </a:extLst>
          </p:cNvPr>
          <p:cNvSpPr txBox="1"/>
          <p:nvPr/>
        </p:nvSpPr>
        <p:spPr>
          <a:xfrm>
            <a:off x="1944548" y="3647615"/>
            <a:ext cx="8802410" cy="523220"/>
          </a:xfrm>
          <a:prstGeom prst="rect">
            <a:avLst/>
          </a:prstGeom>
          <a:noFill/>
        </p:spPr>
        <p:txBody>
          <a:bodyPr wrap="none" rtlCol="0">
            <a:spAutoFit/>
          </a:bodyPr>
          <a:lstStyle/>
          <a:p>
            <a:r>
              <a:rPr lang="zh-TW" altLang="en-US" sz="2800" dirty="0">
                <a:latin typeface="標楷體" panose="03000509000000000000" pitchFamily="65" charset="-120"/>
                <a:ea typeface="標楷體" panose="03000509000000000000" pitchFamily="65" charset="-120"/>
              </a:rPr>
              <a:t>花時間與心力學習並熟悉陌生領域，結果是愉快充實的</a:t>
            </a:r>
          </a:p>
        </p:txBody>
      </p:sp>
    </p:spTree>
    <p:extLst>
      <p:ext uri="{BB962C8B-B14F-4D97-AF65-F5344CB8AC3E}">
        <p14:creationId xmlns:p14="http://schemas.microsoft.com/office/powerpoint/2010/main" val="2242888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A5CBD-37AB-E288-0E77-383D7B1CC2C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DB0631E-9E63-FCC9-08B9-0A6E59521769}"/>
              </a:ext>
            </a:extLst>
          </p:cNvPr>
          <p:cNvSpPr>
            <a:spLocks noGrp="1"/>
          </p:cNvSpPr>
          <p:nvPr>
            <p:ph type="title"/>
          </p:nvPr>
        </p:nvSpPr>
        <p:spPr>
          <a:xfrm>
            <a:off x="3296986" y="2766218"/>
            <a:ext cx="5598028" cy="1325563"/>
          </a:xfrm>
        </p:spPr>
        <p:txBody>
          <a:bodyPr>
            <a:normAutofit fontScale="90000"/>
          </a:bodyPr>
          <a:lstStyle/>
          <a:p>
            <a:pPr algn="ctr"/>
            <a:r>
              <a:rPr lang="en-US" altLang="zh-TW" sz="5400" dirty="0">
                <a:latin typeface="Times New Roman" panose="02020603050405020304" pitchFamily="18" charset="0"/>
                <a:cs typeface="Times New Roman" panose="02020603050405020304" pitchFamily="18" charset="0"/>
              </a:rPr>
              <a:t>Thanks for listening</a:t>
            </a:r>
          </a:p>
        </p:txBody>
      </p:sp>
      <p:sp>
        <p:nvSpPr>
          <p:cNvPr id="4" name="投影片編號版面配置區 3">
            <a:extLst>
              <a:ext uri="{FF2B5EF4-FFF2-40B4-BE49-F238E27FC236}">
                <a16:creationId xmlns:a16="http://schemas.microsoft.com/office/drawing/2014/main" id="{95B67A36-9842-1C43-7019-9490C16BDF71}"/>
              </a:ext>
            </a:extLst>
          </p:cNvPr>
          <p:cNvSpPr>
            <a:spLocks noGrp="1"/>
          </p:cNvSpPr>
          <p:nvPr>
            <p:ph type="sldNum" sz="quarter" idx="12"/>
          </p:nvPr>
        </p:nvSpPr>
        <p:spPr/>
        <p:txBody>
          <a:bodyPr/>
          <a:lstStyle/>
          <a:p>
            <a:fld id="{A8BB51E5-10F7-4348-99AA-A83F4961A80E}" type="slidenum">
              <a:rPr lang="zh-TW" altLang="en-US" smtClean="0"/>
              <a:t>31</a:t>
            </a:fld>
            <a:endParaRPr lang="zh-TW" altLang="en-US"/>
          </a:p>
        </p:txBody>
      </p:sp>
    </p:spTree>
    <p:extLst>
      <p:ext uri="{BB962C8B-B14F-4D97-AF65-F5344CB8AC3E}">
        <p14:creationId xmlns:p14="http://schemas.microsoft.com/office/powerpoint/2010/main" val="772328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57394A5-0BFD-0835-9660-462A649BD896}"/>
              </a:ext>
            </a:extLst>
          </p:cNvPr>
          <p:cNvSpPr>
            <a:spLocks noGrp="1"/>
          </p:cNvSpPr>
          <p:nvPr>
            <p:ph type="sldNum" sz="quarter" idx="12"/>
          </p:nvPr>
        </p:nvSpPr>
        <p:spPr/>
        <p:txBody>
          <a:bodyPr/>
          <a:lstStyle/>
          <a:p>
            <a:fld id="{A8BB51E5-10F7-4348-99AA-A83F4961A80E}" type="slidenum">
              <a:rPr lang="zh-TW" altLang="en-US" smtClean="0"/>
              <a:t>4</a:t>
            </a:fld>
            <a:endParaRPr lang="zh-TW" altLang="en-US"/>
          </a:p>
        </p:txBody>
      </p:sp>
      <p:pic>
        <p:nvPicPr>
          <p:cNvPr id="5" name="內容版面配置區 4">
            <a:extLst>
              <a:ext uri="{FF2B5EF4-FFF2-40B4-BE49-F238E27FC236}">
                <a16:creationId xmlns:a16="http://schemas.microsoft.com/office/drawing/2014/main" id="{C69E1EC2-4299-936C-557F-181C40DE118B}"/>
              </a:ext>
            </a:extLst>
          </p:cNvPr>
          <p:cNvPicPr>
            <a:picLocks noGrp="1" noChangeAspect="1"/>
          </p:cNvPicPr>
          <p:nvPr>
            <p:ph idx="1"/>
          </p:nvPr>
        </p:nvPicPr>
        <p:blipFill>
          <a:blip r:embed="rId3"/>
          <a:stretch>
            <a:fillRect/>
          </a:stretch>
        </p:blipFill>
        <p:spPr>
          <a:xfrm>
            <a:off x="838200" y="1227400"/>
            <a:ext cx="10515600" cy="3858146"/>
          </a:xfrm>
          <a:prstGeom prst="rect">
            <a:avLst/>
          </a:prstGeom>
        </p:spPr>
      </p:pic>
      <p:sp>
        <p:nvSpPr>
          <p:cNvPr id="6" name="頁尾版面配置區 5">
            <a:extLst>
              <a:ext uri="{FF2B5EF4-FFF2-40B4-BE49-F238E27FC236}">
                <a16:creationId xmlns:a16="http://schemas.microsoft.com/office/drawing/2014/main" id="{F3000AB1-50BE-AD00-6491-3DC2F206ECF3}"/>
              </a:ext>
            </a:extLst>
          </p:cNvPr>
          <p:cNvSpPr>
            <a:spLocks noGrp="1"/>
          </p:cNvSpPr>
          <p:nvPr>
            <p:ph type="ftr" sz="quarter" idx="11"/>
          </p:nvPr>
        </p:nvSpPr>
        <p:spPr/>
        <p:txBody>
          <a:bodyPr/>
          <a:lstStyle/>
          <a:p>
            <a:r>
              <a:rPr lang="en-US" altLang="zh-TW"/>
              <a:t>overview</a:t>
            </a:r>
            <a:endParaRPr lang="zh-TW" altLang="en-US"/>
          </a:p>
        </p:txBody>
      </p:sp>
    </p:spTree>
    <p:extLst>
      <p:ext uri="{BB962C8B-B14F-4D97-AF65-F5344CB8AC3E}">
        <p14:creationId xmlns:p14="http://schemas.microsoft.com/office/powerpoint/2010/main" val="3424356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308A0-3479-A5C6-9383-AA1594FEEBB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0E62646-3E24-4572-A3FF-E034BA87EF31}"/>
              </a:ext>
            </a:extLst>
          </p:cNvPr>
          <p:cNvSpPr>
            <a:spLocks noGrp="1"/>
          </p:cNvSpPr>
          <p:nvPr>
            <p:ph type="title"/>
          </p:nvPr>
        </p:nvSpPr>
        <p:spPr>
          <a:xfrm>
            <a:off x="838200" y="2766218"/>
            <a:ext cx="10515600" cy="1325563"/>
          </a:xfrm>
        </p:spPr>
        <p:txBody>
          <a:bodyPr>
            <a:normAutofit/>
          </a:bodyPr>
          <a:lstStyle/>
          <a:p>
            <a:pPr algn="ctr"/>
            <a:r>
              <a:rPr lang="en-US" altLang="zh-TW" sz="5400" dirty="0">
                <a:latin typeface="Times New Roman" panose="02020603050405020304" pitchFamily="18" charset="0"/>
                <a:cs typeface="Times New Roman" panose="02020603050405020304" pitchFamily="18" charset="0"/>
              </a:rPr>
              <a:t>Pack sha2 into an IP</a:t>
            </a:r>
            <a:endParaRPr lang="zh-TW" altLang="en-US" sz="5400" dirty="0"/>
          </a:p>
        </p:txBody>
      </p:sp>
      <p:sp>
        <p:nvSpPr>
          <p:cNvPr id="4" name="投影片編號版面配置區 3">
            <a:extLst>
              <a:ext uri="{FF2B5EF4-FFF2-40B4-BE49-F238E27FC236}">
                <a16:creationId xmlns:a16="http://schemas.microsoft.com/office/drawing/2014/main" id="{07660665-1054-6473-4829-70652BE1A8EB}"/>
              </a:ext>
            </a:extLst>
          </p:cNvPr>
          <p:cNvSpPr>
            <a:spLocks noGrp="1"/>
          </p:cNvSpPr>
          <p:nvPr>
            <p:ph type="sldNum" sz="quarter" idx="12"/>
          </p:nvPr>
        </p:nvSpPr>
        <p:spPr/>
        <p:txBody>
          <a:bodyPr/>
          <a:lstStyle/>
          <a:p>
            <a:fld id="{A8BB51E5-10F7-4348-99AA-A83F4961A80E}" type="slidenum">
              <a:rPr lang="zh-TW" altLang="en-US" smtClean="0"/>
              <a:t>5</a:t>
            </a:fld>
            <a:endParaRPr lang="zh-TW" altLang="en-US"/>
          </a:p>
        </p:txBody>
      </p:sp>
    </p:spTree>
    <p:extLst>
      <p:ext uri="{BB962C8B-B14F-4D97-AF65-F5344CB8AC3E}">
        <p14:creationId xmlns:p14="http://schemas.microsoft.com/office/powerpoint/2010/main" val="247183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353C2F-03E9-3D55-3B63-9DB5FCB50A7B}"/>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AXI registers plan</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75941EC0-6430-797E-BCBD-3D116203A014}"/>
              </a:ext>
            </a:extLst>
          </p:cNvPr>
          <p:cNvSpPr>
            <a:spLocks noGrp="1"/>
          </p:cNvSpPr>
          <p:nvPr>
            <p:ph idx="1"/>
          </p:nvPr>
        </p:nvSpPr>
        <p:spPr/>
        <p:txBody>
          <a:bodyPr/>
          <a:lstStyle/>
          <a:p>
            <a:r>
              <a:rPr lang="en-US" altLang="zh-TW" b="1" dirty="0">
                <a:latin typeface="Times New Roman" panose="02020603050405020304" pitchFamily="18" charset="0"/>
                <a:cs typeface="Times New Roman" panose="02020603050405020304" pitchFamily="18" charset="0"/>
              </a:rPr>
              <a:t>slv_reg0: </a:t>
            </a:r>
            <a:r>
              <a:rPr lang="en-US" altLang="zh-TW" dirty="0" err="1">
                <a:latin typeface="Times New Roman" panose="02020603050405020304" pitchFamily="18" charset="0"/>
                <a:cs typeface="Times New Roman" panose="02020603050405020304" pitchFamily="18" charset="0"/>
              </a:rPr>
              <a:t>start_f</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vld_f</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byte_len</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last_word</a:t>
            </a:r>
            <a:endParaRPr lang="en-US" altLang="zh-TW" dirty="0">
              <a:latin typeface="Times New Roman" panose="02020603050405020304" pitchFamily="18" charset="0"/>
              <a:cs typeface="Times New Roman" panose="02020603050405020304" pitchFamily="18" charset="0"/>
            </a:endParaRPr>
          </a:p>
          <a:p>
            <a:pPr marL="0" indent="0">
              <a:buNone/>
            </a:pPr>
            <a:endParaRPr lang="en-US" altLang="zh-TW" dirty="0">
              <a:latin typeface="Times New Roman" panose="02020603050405020304" pitchFamily="18" charset="0"/>
              <a:cs typeface="Times New Roman" panose="02020603050405020304" pitchFamily="18" charset="0"/>
            </a:endParaRPr>
          </a:p>
          <a:p>
            <a:pPr marL="0" indent="0">
              <a:buNone/>
            </a:pPr>
            <a:endParaRPr lang="en-US" altLang="zh-TW" dirty="0">
              <a:latin typeface="Times New Roman" panose="02020603050405020304" pitchFamily="18" charset="0"/>
              <a:cs typeface="Times New Roman" panose="02020603050405020304" pitchFamily="18" charset="0"/>
            </a:endParaRPr>
          </a:p>
          <a:p>
            <a:r>
              <a:rPr lang="en-US" altLang="zh-TW" b="1" dirty="0">
                <a:latin typeface="Times New Roman" panose="02020603050405020304" pitchFamily="18" charset="0"/>
                <a:cs typeface="Times New Roman" panose="02020603050405020304" pitchFamily="18" charset="0"/>
              </a:rPr>
              <a:t>slv_reg1: </a:t>
            </a:r>
            <a:r>
              <a:rPr lang="en-US" altLang="zh-TW" dirty="0" err="1">
                <a:latin typeface="Times New Roman" panose="02020603050405020304" pitchFamily="18" charset="0"/>
                <a:cs typeface="Times New Roman" panose="02020603050405020304" pitchFamily="18" charset="0"/>
              </a:rPr>
              <a:t>byte_en</a:t>
            </a:r>
            <a:r>
              <a:rPr lang="en-US" altLang="zh-TW" dirty="0">
                <a:latin typeface="Times New Roman" panose="02020603050405020304" pitchFamily="18" charset="0"/>
                <a:cs typeface="Times New Roman" panose="02020603050405020304" pitchFamily="18" charset="0"/>
              </a:rPr>
              <a:t> (32-bit)</a:t>
            </a:r>
          </a:p>
          <a:p>
            <a:pPr marL="0" indent="0">
              <a:buNone/>
            </a:pPr>
            <a:endParaRPr lang="en-US" altLang="zh-TW" dirty="0">
              <a:latin typeface="Times New Roman" panose="02020603050405020304" pitchFamily="18" charset="0"/>
              <a:cs typeface="Times New Roman" panose="02020603050405020304" pitchFamily="18" charset="0"/>
            </a:endParaRPr>
          </a:p>
          <a:p>
            <a:pPr marL="0" indent="0">
              <a:buNone/>
            </a:pPr>
            <a:endParaRPr lang="en-US" altLang="zh-TW" dirty="0">
              <a:latin typeface="Times New Roman" panose="02020603050405020304" pitchFamily="18" charset="0"/>
              <a:cs typeface="Times New Roman" panose="02020603050405020304" pitchFamily="18" charset="0"/>
            </a:endParaRPr>
          </a:p>
          <a:p>
            <a:r>
              <a:rPr lang="en-US" altLang="zh-TW" b="1" dirty="0">
                <a:latin typeface="Times New Roman" panose="02020603050405020304" pitchFamily="18" charset="0"/>
                <a:cs typeface="Times New Roman" panose="02020603050405020304" pitchFamily="18" charset="0"/>
              </a:rPr>
              <a:t>slv_reg2 ~ slv_reg9: </a:t>
            </a:r>
            <a:r>
              <a:rPr lang="en-US" altLang="zh-TW" dirty="0">
                <a:latin typeface="Times New Roman" panose="02020603050405020304" pitchFamily="18" charset="0"/>
                <a:cs typeface="Times New Roman" panose="02020603050405020304" pitchFamily="18" charset="0"/>
              </a:rPr>
              <a:t>message (8 word)</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2B6D7C3-5678-D0FE-633F-FE106141C4E8}"/>
              </a:ext>
            </a:extLst>
          </p:cNvPr>
          <p:cNvSpPr>
            <a:spLocks noGrp="1"/>
          </p:cNvSpPr>
          <p:nvPr>
            <p:ph type="sldNum" sz="quarter" idx="12"/>
          </p:nvPr>
        </p:nvSpPr>
        <p:spPr/>
        <p:txBody>
          <a:bodyPr/>
          <a:lstStyle/>
          <a:p>
            <a:fld id="{A8BB51E5-10F7-4348-99AA-A83F4961A80E}" type="slidenum">
              <a:rPr lang="zh-TW" altLang="en-US" smtClean="0">
                <a:latin typeface="Times New Roman" panose="02020603050405020304" pitchFamily="18" charset="0"/>
                <a:cs typeface="Times New Roman" panose="02020603050405020304" pitchFamily="18" charset="0"/>
              </a:rPr>
              <a:t>6</a:t>
            </a:fld>
            <a:endParaRPr lang="zh-TW" altLang="en-US">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4032771D-62FC-95A4-55EF-84F30A378D9C}"/>
              </a:ext>
            </a:extLst>
          </p:cNvPr>
          <p:cNvSpPr/>
          <p:nvPr/>
        </p:nvSpPr>
        <p:spPr>
          <a:xfrm>
            <a:off x="9929076" y="2500432"/>
            <a:ext cx="711199" cy="558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D06C6372-F62B-893E-8D02-7CEE0EEA1554}"/>
              </a:ext>
            </a:extLst>
          </p:cNvPr>
          <p:cNvSpPr/>
          <p:nvPr/>
        </p:nvSpPr>
        <p:spPr>
          <a:xfrm>
            <a:off x="7861299" y="2500432"/>
            <a:ext cx="2070104" cy="558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01240340-FEC9-112B-D71A-B19F1A45AF32}"/>
              </a:ext>
            </a:extLst>
          </p:cNvPr>
          <p:cNvSpPr/>
          <p:nvPr/>
        </p:nvSpPr>
        <p:spPr>
          <a:xfrm>
            <a:off x="4673600" y="2500432"/>
            <a:ext cx="3187699" cy="558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569FA919-37BD-5F63-D908-54303A3534BE}"/>
              </a:ext>
            </a:extLst>
          </p:cNvPr>
          <p:cNvSpPr/>
          <p:nvPr/>
        </p:nvSpPr>
        <p:spPr>
          <a:xfrm>
            <a:off x="838200" y="2500432"/>
            <a:ext cx="3835400" cy="558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B718D712-B382-F51E-0916-FB35510A2964}"/>
              </a:ext>
            </a:extLst>
          </p:cNvPr>
          <p:cNvSpPr txBox="1"/>
          <p:nvPr/>
        </p:nvSpPr>
        <p:spPr>
          <a:xfrm>
            <a:off x="10596054" y="2592706"/>
            <a:ext cx="799642" cy="369332"/>
          </a:xfrm>
          <a:prstGeom prst="rect">
            <a:avLst/>
          </a:prstGeom>
          <a:noFill/>
        </p:spPr>
        <p:txBody>
          <a:bodyPr wrap="none" rtlCol="0">
            <a:spAutoFit/>
          </a:bodyPr>
          <a:lstStyle/>
          <a:p>
            <a:r>
              <a:rPr lang="en-US" altLang="zh-TW" dirty="0" err="1">
                <a:latin typeface="Times New Roman" panose="02020603050405020304" pitchFamily="18" charset="0"/>
                <a:cs typeface="Times New Roman" panose="02020603050405020304" pitchFamily="18" charset="0"/>
              </a:rPr>
              <a:t>start_f</a:t>
            </a:r>
            <a:endParaRPr lang="zh-TW" altLang="en-US"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71BACC50-E27E-A60F-5A31-7DD6B5C58C02}"/>
              </a:ext>
            </a:extLst>
          </p:cNvPr>
          <p:cNvSpPr/>
          <p:nvPr/>
        </p:nvSpPr>
        <p:spPr>
          <a:xfrm>
            <a:off x="10640275" y="2500432"/>
            <a:ext cx="711199" cy="558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37E3A36D-16B8-67DD-CBBA-5DD555878BB7}"/>
              </a:ext>
            </a:extLst>
          </p:cNvPr>
          <p:cNvSpPr txBox="1"/>
          <p:nvPr/>
        </p:nvSpPr>
        <p:spPr>
          <a:xfrm>
            <a:off x="9945374" y="2592706"/>
            <a:ext cx="680929" cy="369332"/>
          </a:xfrm>
          <a:prstGeom prst="rect">
            <a:avLst/>
          </a:prstGeom>
          <a:noFill/>
        </p:spPr>
        <p:txBody>
          <a:bodyPr wrap="square">
            <a:spAutoFit/>
          </a:bodyPr>
          <a:lstStyle/>
          <a:p>
            <a:r>
              <a:rPr lang="en-US" altLang="zh-TW" dirty="0" err="1">
                <a:latin typeface="Times New Roman" panose="02020603050405020304" pitchFamily="18" charset="0"/>
                <a:cs typeface="Times New Roman" panose="02020603050405020304" pitchFamily="18" charset="0"/>
              </a:rPr>
              <a:t>vld_f</a:t>
            </a:r>
            <a:endParaRPr lang="zh-TW" altLang="en-US"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DE653D65-493A-A130-B548-B7FBB1003E91}"/>
              </a:ext>
            </a:extLst>
          </p:cNvPr>
          <p:cNvSpPr txBox="1"/>
          <p:nvPr/>
        </p:nvSpPr>
        <p:spPr>
          <a:xfrm>
            <a:off x="8022641" y="2594928"/>
            <a:ext cx="1745093" cy="369332"/>
          </a:xfrm>
          <a:prstGeom prst="rect">
            <a:avLst/>
          </a:prstGeom>
          <a:noFill/>
        </p:spPr>
        <p:txBody>
          <a:bodyPr wrap="none" rtlCol="0">
            <a:spAutoFit/>
          </a:bodyPr>
          <a:lstStyle/>
          <a:p>
            <a:r>
              <a:rPr lang="en-US" altLang="zh-TW" dirty="0" err="1">
                <a:latin typeface="Times New Roman" panose="02020603050405020304" pitchFamily="18" charset="0"/>
                <a:cs typeface="Times New Roman" panose="02020603050405020304" pitchFamily="18" charset="0"/>
              </a:rPr>
              <a:t>byte_len</a:t>
            </a:r>
            <a:r>
              <a:rPr lang="en-US" altLang="zh-TW" dirty="0">
                <a:latin typeface="Times New Roman" panose="02020603050405020304" pitchFamily="18" charset="0"/>
                <a:cs typeface="Times New Roman" panose="02020603050405020304" pitchFamily="18" charset="0"/>
              </a:rPr>
              <a:t> ( 6-bit )</a:t>
            </a:r>
            <a:endParaRPr lang="zh-TW" altLang="en-US"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D5945EF3-D58D-845C-2604-77C464B6A806}"/>
              </a:ext>
            </a:extLst>
          </p:cNvPr>
          <p:cNvSpPr txBox="1"/>
          <p:nvPr/>
        </p:nvSpPr>
        <p:spPr>
          <a:xfrm>
            <a:off x="5343944" y="2594928"/>
            <a:ext cx="1850378" cy="369332"/>
          </a:xfrm>
          <a:prstGeom prst="rect">
            <a:avLst/>
          </a:prstGeom>
          <a:noFill/>
        </p:spPr>
        <p:txBody>
          <a:bodyPr wrap="none" rtlCol="0">
            <a:spAutoFit/>
          </a:bodyPr>
          <a:lstStyle/>
          <a:p>
            <a:r>
              <a:rPr lang="en-US" altLang="zh-TW" dirty="0" err="1">
                <a:latin typeface="Times New Roman" panose="02020603050405020304" pitchFamily="18" charset="0"/>
                <a:cs typeface="Times New Roman" panose="02020603050405020304" pitchFamily="18" charset="0"/>
              </a:rPr>
              <a:t>last_word</a:t>
            </a:r>
            <a:r>
              <a:rPr lang="en-US" altLang="zh-TW" dirty="0">
                <a:latin typeface="Times New Roman" panose="02020603050405020304" pitchFamily="18" charset="0"/>
                <a:cs typeface="Times New Roman" panose="02020603050405020304" pitchFamily="18" charset="0"/>
              </a:rPr>
              <a:t> ( 8-bit )</a:t>
            </a:r>
            <a:endParaRPr lang="zh-TW" altLang="en-US"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673EC098-D7C9-8ADE-476C-D6057C586D27}"/>
              </a:ext>
            </a:extLst>
          </p:cNvPr>
          <p:cNvSpPr txBox="1"/>
          <p:nvPr/>
        </p:nvSpPr>
        <p:spPr>
          <a:xfrm>
            <a:off x="2548152" y="2599056"/>
            <a:ext cx="415498"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7" name="頁尾版面配置區 16">
            <a:extLst>
              <a:ext uri="{FF2B5EF4-FFF2-40B4-BE49-F238E27FC236}">
                <a16:creationId xmlns:a16="http://schemas.microsoft.com/office/drawing/2014/main" id="{47F202A1-D5A4-0C7B-40AE-CCF8CE27FAE5}"/>
              </a:ext>
            </a:extLst>
          </p:cNvPr>
          <p:cNvSpPr>
            <a:spLocks noGrp="1"/>
          </p:cNvSpPr>
          <p:nvPr>
            <p:ph type="ftr" sz="quarter" idx="11"/>
          </p:nvPr>
        </p:nvSpPr>
        <p:spPr/>
        <p:txBody>
          <a:bodyPr/>
          <a:lstStyle/>
          <a:p>
            <a:r>
              <a:rPr lang="en-US" altLang="zh-TW"/>
              <a:t>Pack sha2 into an IP </a:t>
            </a:r>
            <a:endParaRPr lang="zh-TW" altLang="en-US"/>
          </a:p>
        </p:txBody>
      </p:sp>
    </p:spTree>
    <p:extLst>
      <p:ext uri="{BB962C8B-B14F-4D97-AF65-F5344CB8AC3E}">
        <p14:creationId xmlns:p14="http://schemas.microsoft.com/office/powerpoint/2010/main" val="285199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52035D-2449-4695-BCA0-9F6EEA5CA424}"/>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sha256_v1_0 module structure</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5A89D642-3AD4-7976-AC47-05D552D0EA07}"/>
              </a:ext>
            </a:extLst>
          </p:cNvPr>
          <p:cNvSpPr>
            <a:spLocks noGrp="1"/>
          </p:cNvSpPr>
          <p:nvPr>
            <p:ph type="sldNum" sz="quarter" idx="12"/>
          </p:nvPr>
        </p:nvSpPr>
        <p:spPr/>
        <p:txBody>
          <a:bodyPr/>
          <a:lstStyle/>
          <a:p>
            <a:fld id="{A8BB51E5-10F7-4348-99AA-A83F4961A80E}" type="slidenum">
              <a:rPr lang="zh-TW" altLang="en-US" smtClean="0"/>
              <a:t>7</a:t>
            </a:fld>
            <a:endParaRPr lang="zh-TW" altLang="en-US"/>
          </a:p>
        </p:txBody>
      </p:sp>
      <p:pic>
        <p:nvPicPr>
          <p:cNvPr id="5" name="內容版面配置區 4">
            <a:extLst>
              <a:ext uri="{FF2B5EF4-FFF2-40B4-BE49-F238E27FC236}">
                <a16:creationId xmlns:a16="http://schemas.microsoft.com/office/drawing/2014/main" id="{A113C123-6135-77F4-E99D-CC211EA18F1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99230" y="1444816"/>
            <a:ext cx="7782970" cy="4734792"/>
          </a:xfrm>
          <a:prstGeom prst="rect">
            <a:avLst/>
          </a:prstGeom>
        </p:spPr>
      </p:pic>
      <p:sp>
        <p:nvSpPr>
          <p:cNvPr id="6" name="頁尾版面配置區 5">
            <a:extLst>
              <a:ext uri="{FF2B5EF4-FFF2-40B4-BE49-F238E27FC236}">
                <a16:creationId xmlns:a16="http://schemas.microsoft.com/office/drawing/2014/main" id="{1BD5D8ED-C3AF-21F6-AFB3-116B64A58D9C}"/>
              </a:ext>
            </a:extLst>
          </p:cNvPr>
          <p:cNvSpPr>
            <a:spLocks noGrp="1"/>
          </p:cNvSpPr>
          <p:nvPr>
            <p:ph type="ftr" sz="quarter" idx="11"/>
          </p:nvPr>
        </p:nvSpPr>
        <p:spPr/>
        <p:txBody>
          <a:bodyPr/>
          <a:lstStyle/>
          <a:p>
            <a:r>
              <a:rPr lang="en-US" altLang="zh-TW"/>
              <a:t>Pack sha2 into an IP </a:t>
            </a:r>
            <a:endParaRPr lang="zh-TW" altLang="en-US"/>
          </a:p>
        </p:txBody>
      </p:sp>
    </p:spTree>
    <p:extLst>
      <p:ext uri="{BB962C8B-B14F-4D97-AF65-F5344CB8AC3E}">
        <p14:creationId xmlns:p14="http://schemas.microsoft.com/office/powerpoint/2010/main" val="555845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592F3-CE9D-6BF7-CF0C-E0605EA01D3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207E818-75F8-E8AB-46FA-E60162B3E64D}"/>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sha2_if module structure</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CC7FA37-5656-1FC2-DAF6-60B7D9729176}"/>
              </a:ext>
            </a:extLst>
          </p:cNvPr>
          <p:cNvSpPr>
            <a:spLocks noGrp="1"/>
          </p:cNvSpPr>
          <p:nvPr>
            <p:ph type="sldNum" sz="quarter" idx="12"/>
          </p:nvPr>
        </p:nvSpPr>
        <p:spPr/>
        <p:txBody>
          <a:bodyPr/>
          <a:lstStyle/>
          <a:p>
            <a:fld id="{A8BB51E5-10F7-4348-99AA-A83F4961A80E}" type="slidenum">
              <a:rPr lang="zh-TW" altLang="en-US" smtClean="0"/>
              <a:t>8</a:t>
            </a:fld>
            <a:endParaRPr lang="zh-TW" altLang="en-US"/>
          </a:p>
        </p:txBody>
      </p:sp>
      <p:pic>
        <p:nvPicPr>
          <p:cNvPr id="7" name="內容版面配置區 6">
            <a:extLst>
              <a:ext uri="{FF2B5EF4-FFF2-40B4-BE49-F238E27FC236}">
                <a16:creationId xmlns:a16="http://schemas.microsoft.com/office/drawing/2014/main" id="{98DEFB8C-4A01-0F38-9393-2B2D031C7E8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57045" y="1283821"/>
            <a:ext cx="8277909" cy="5005854"/>
          </a:xfrm>
          <a:prstGeom prst="rect">
            <a:avLst/>
          </a:prstGeom>
        </p:spPr>
      </p:pic>
      <p:sp>
        <p:nvSpPr>
          <p:cNvPr id="8" name="頁尾版面配置區 7">
            <a:extLst>
              <a:ext uri="{FF2B5EF4-FFF2-40B4-BE49-F238E27FC236}">
                <a16:creationId xmlns:a16="http://schemas.microsoft.com/office/drawing/2014/main" id="{C653CEE4-922C-819C-48BA-E4787236E4E3}"/>
              </a:ext>
            </a:extLst>
          </p:cNvPr>
          <p:cNvSpPr>
            <a:spLocks noGrp="1"/>
          </p:cNvSpPr>
          <p:nvPr>
            <p:ph type="ftr" sz="quarter" idx="11"/>
          </p:nvPr>
        </p:nvSpPr>
        <p:spPr/>
        <p:txBody>
          <a:bodyPr/>
          <a:lstStyle/>
          <a:p>
            <a:r>
              <a:rPr lang="en-US" altLang="zh-TW"/>
              <a:t>Pack sha2 into an IP </a:t>
            </a:r>
            <a:endParaRPr lang="zh-TW" altLang="en-US"/>
          </a:p>
        </p:txBody>
      </p:sp>
    </p:spTree>
    <p:extLst>
      <p:ext uri="{BB962C8B-B14F-4D97-AF65-F5344CB8AC3E}">
        <p14:creationId xmlns:p14="http://schemas.microsoft.com/office/powerpoint/2010/main" val="924920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4673B-331B-AB10-D9A5-F96E41C248C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27D3EA1-B56C-A02A-7DFA-DEA5F759056E}"/>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sha2_if module FSM</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D650F7B-F8B5-FFC9-DCB9-61443610F697}"/>
              </a:ext>
            </a:extLst>
          </p:cNvPr>
          <p:cNvSpPr>
            <a:spLocks noGrp="1"/>
          </p:cNvSpPr>
          <p:nvPr>
            <p:ph type="sldNum" sz="quarter" idx="12"/>
          </p:nvPr>
        </p:nvSpPr>
        <p:spPr/>
        <p:txBody>
          <a:bodyPr/>
          <a:lstStyle/>
          <a:p>
            <a:fld id="{A8BB51E5-10F7-4348-99AA-A83F4961A80E}" type="slidenum">
              <a:rPr lang="zh-TW" altLang="en-US" smtClean="0"/>
              <a:t>9</a:t>
            </a:fld>
            <a:endParaRPr lang="zh-TW" altLang="en-US"/>
          </a:p>
        </p:txBody>
      </p:sp>
      <p:sp>
        <p:nvSpPr>
          <p:cNvPr id="8" name="頁尾版面配置區 7">
            <a:extLst>
              <a:ext uri="{FF2B5EF4-FFF2-40B4-BE49-F238E27FC236}">
                <a16:creationId xmlns:a16="http://schemas.microsoft.com/office/drawing/2014/main" id="{A2A98BD2-209F-AA63-D1AE-BE544C40214B}"/>
              </a:ext>
            </a:extLst>
          </p:cNvPr>
          <p:cNvSpPr>
            <a:spLocks noGrp="1"/>
          </p:cNvSpPr>
          <p:nvPr>
            <p:ph type="ftr" sz="quarter" idx="11"/>
          </p:nvPr>
        </p:nvSpPr>
        <p:spPr/>
        <p:txBody>
          <a:bodyPr/>
          <a:lstStyle/>
          <a:p>
            <a:r>
              <a:rPr lang="en-US" altLang="zh-TW"/>
              <a:t>Pack sha2 into an IP </a:t>
            </a:r>
            <a:endParaRPr lang="zh-TW" altLang="en-US"/>
          </a:p>
        </p:txBody>
      </p:sp>
      <p:pic>
        <p:nvPicPr>
          <p:cNvPr id="6" name="圖片 5">
            <a:extLst>
              <a:ext uri="{FF2B5EF4-FFF2-40B4-BE49-F238E27FC236}">
                <a16:creationId xmlns:a16="http://schemas.microsoft.com/office/drawing/2014/main" id="{22F30808-CB40-D98C-835E-346DC7D0CE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187" y="2057400"/>
            <a:ext cx="10045625" cy="3777087"/>
          </a:xfrm>
          <a:prstGeom prst="rect">
            <a:avLst/>
          </a:prstGeom>
        </p:spPr>
      </p:pic>
    </p:spTree>
    <p:extLst>
      <p:ext uri="{BB962C8B-B14F-4D97-AF65-F5344CB8AC3E}">
        <p14:creationId xmlns:p14="http://schemas.microsoft.com/office/powerpoint/2010/main" val="426844077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1675</Words>
  <Application>Microsoft Office PowerPoint</Application>
  <PresentationFormat>寬螢幕</PresentationFormat>
  <Paragraphs>168</Paragraphs>
  <Slides>31</Slides>
  <Notes>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31</vt:i4>
      </vt:variant>
    </vt:vector>
  </HeadingPairs>
  <TitlesOfParts>
    <vt:vector size="38" baseType="lpstr">
      <vt:lpstr>標楷體</vt:lpstr>
      <vt:lpstr>Aptos</vt:lpstr>
      <vt:lpstr>Arial</vt:lpstr>
      <vt:lpstr>Calibri</vt:lpstr>
      <vt:lpstr>Calibri Light</vt:lpstr>
      <vt:lpstr>Times New Roman</vt:lpstr>
      <vt:lpstr>Office 佈景主題</vt:lpstr>
      <vt:lpstr>Design of Chip Security  Lab03 Report</vt:lpstr>
      <vt:lpstr>Outline</vt:lpstr>
      <vt:lpstr>Overview</vt:lpstr>
      <vt:lpstr>PowerPoint 簡報</vt:lpstr>
      <vt:lpstr>Pack sha2 into an IP</vt:lpstr>
      <vt:lpstr>AXI registers plan</vt:lpstr>
      <vt:lpstr>sha256_v1_0 module structure</vt:lpstr>
      <vt:lpstr>sha2_if module structure</vt:lpstr>
      <vt:lpstr>sha2_if module FSM</vt:lpstr>
      <vt:lpstr>Build CPU system with packed IP </vt:lpstr>
      <vt:lpstr>Replace default IP with my sha256 IP</vt:lpstr>
      <vt:lpstr>Synthesis and Implementation</vt:lpstr>
      <vt:lpstr>Check message</vt:lpstr>
      <vt:lpstr>Check timing</vt:lpstr>
      <vt:lpstr>Check utilization - hierarchy table</vt:lpstr>
      <vt:lpstr>Check utilization - hierarchy table</vt:lpstr>
      <vt:lpstr>Check utilization - hierarchy table</vt:lpstr>
      <vt:lpstr>Check utilization - hierarchy table</vt:lpstr>
      <vt:lpstr>Check utilization - summary table</vt:lpstr>
      <vt:lpstr>C program in SDK</vt:lpstr>
      <vt:lpstr>Flow chart</vt:lpstr>
      <vt:lpstr>Flow chart - explanation</vt:lpstr>
      <vt:lpstr>Flow chart - explanation</vt:lpstr>
      <vt:lpstr>Flow chart - explanation</vt:lpstr>
      <vt:lpstr>Flow chart - explanation</vt:lpstr>
      <vt:lpstr>Result</vt:lpstr>
      <vt:lpstr>Demonstration</vt:lpstr>
      <vt:lpstr>Review</vt:lpstr>
      <vt:lpstr>Problem encounter</vt:lpstr>
      <vt:lpstr>心得</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品然 王</dc:creator>
  <cp:lastModifiedBy>品然 王</cp:lastModifiedBy>
  <cp:revision>2</cp:revision>
  <dcterms:created xsi:type="dcterms:W3CDTF">2025-06-05T09:36:48Z</dcterms:created>
  <dcterms:modified xsi:type="dcterms:W3CDTF">2025-06-06T03:38:40Z</dcterms:modified>
</cp:coreProperties>
</file>